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15" r:id="rId1"/>
  </p:sldMasterIdLst>
  <p:notesMasterIdLst>
    <p:notesMasterId r:id="rId20"/>
  </p:notesMasterIdLst>
  <p:sldIdLst>
    <p:sldId id="256" r:id="rId2"/>
    <p:sldId id="257" r:id="rId3"/>
    <p:sldId id="258" r:id="rId4"/>
    <p:sldId id="259" r:id="rId5"/>
    <p:sldId id="260" r:id="rId6"/>
    <p:sldId id="261" r:id="rId7"/>
    <p:sldId id="272" r:id="rId8"/>
    <p:sldId id="262" r:id="rId9"/>
    <p:sldId id="263" r:id="rId10"/>
    <p:sldId id="276" r:id="rId11"/>
    <p:sldId id="264" r:id="rId12"/>
    <p:sldId id="274" r:id="rId13"/>
    <p:sldId id="275" r:id="rId14"/>
    <p:sldId id="266" r:id="rId15"/>
    <p:sldId id="267" r:id="rId16"/>
    <p:sldId id="268" r:id="rId17"/>
    <p:sldId id="269" r:id="rId18"/>
    <p:sldId id="271"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8" rtl="0" fontAlgn="auto" latinLnBrk="0" hangingPunct="0">
      <a:lnSpc>
        <a:spcPct val="80000"/>
      </a:lnSpc>
      <a:spcBef>
        <a:spcPts val="4200"/>
      </a:spcBef>
      <a:spcAft>
        <a:spcPts val="0"/>
      </a:spcAft>
      <a:buClrTx/>
      <a:buSzTx/>
      <a:buFontTx/>
      <a:buNone/>
      <a:tabLst/>
      <a:defRPr kumimoji="0" sz="4000" b="0" i="0" u="none" strike="noStrike" cap="none" spc="0" normalizeH="0" baseline="0">
        <a:ln>
          <a:noFill/>
        </a:ln>
        <a:solidFill>
          <a:srgbClr val="000000"/>
        </a:solidFill>
        <a:effectLst/>
        <a:uFillTx/>
        <a:latin typeface="Proxima Nova Medium"/>
        <a:ea typeface="Proxima Nova Medium"/>
        <a:cs typeface="Proxima Nova Medium"/>
        <a:sym typeface="Proxima Nova Medium"/>
      </a:defRPr>
    </a:lvl1pPr>
    <a:lvl2pPr marL="0" marR="0" indent="457200" algn="l" defTabSz="2438338" rtl="0" fontAlgn="auto" latinLnBrk="0" hangingPunct="0">
      <a:lnSpc>
        <a:spcPct val="80000"/>
      </a:lnSpc>
      <a:spcBef>
        <a:spcPts val="4200"/>
      </a:spcBef>
      <a:spcAft>
        <a:spcPts val="0"/>
      </a:spcAft>
      <a:buClrTx/>
      <a:buSzTx/>
      <a:buFontTx/>
      <a:buNone/>
      <a:tabLst/>
      <a:defRPr kumimoji="0" sz="4000" b="0" i="0" u="none" strike="noStrike" cap="none" spc="0" normalizeH="0" baseline="0">
        <a:ln>
          <a:noFill/>
        </a:ln>
        <a:solidFill>
          <a:srgbClr val="000000"/>
        </a:solidFill>
        <a:effectLst/>
        <a:uFillTx/>
        <a:latin typeface="Proxima Nova Medium"/>
        <a:ea typeface="Proxima Nova Medium"/>
        <a:cs typeface="Proxima Nova Medium"/>
        <a:sym typeface="Proxima Nova Medium"/>
      </a:defRPr>
    </a:lvl2pPr>
    <a:lvl3pPr marL="0" marR="0" indent="914400" algn="l" defTabSz="2438338" rtl="0" fontAlgn="auto" latinLnBrk="0" hangingPunct="0">
      <a:lnSpc>
        <a:spcPct val="80000"/>
      </a:lnSpc>
      <a:spcBef>
        <a:spcPts val="4200"/>
      </a:spcBef>
      <a:spcAft>
        <a:spcPts val="0"/>
      </a:spcAft>
      <a:buClrTx/>
      <a:buSzTx/>
      <a:buFontTx/>
      <a:buNone/>
      <a:tabLst/>
      <a:defRPr kumimoji="0" sz="4000" b="0" i="0" u="none" strike="noStrike" cap="none" spc="0" normalizeH="0" baseline="0">
        <a:ln>
          <a:noFill/>
        </a:ln>
        <a:solidFill>
          <a:srgbClr val="000000"/>
        </a:solidFill>
        <a:effectLst/>
        <a:uFillTx/>
        <a:latin typeface="Proxima Nova Medium"/>
        <a:ea typeface="Proxima Nova Medium"/>
        <a:cs typeface="Proxima Nova Medium"/>
        <a:sym typeface="Proxima Nova Medium"/>
      </a:defRPr>
    </a:lvl3pPr>
    <a:lvl4pPr marL="0" marR="0" indent="1371600" algn="l" defTabSz="2438338" rtl="0" fontAlgn="auto" latinLnBrk="0" hangingPunct="0">
      <a:lnSpc>
        <a:spcPct val="80000"/>
      </a:lnSpc>
      <a:spcBef>
        <a:spcPts val="4200"/>
      </a:spcBef>
      <a:spcAft>
        <a:spcPts val="0"/>
      </a:spcAft>
      <a:buClrTx/>
      <a:buSzTx/>
      <a:buFontTx/>
      <a:buNone/>
      <a:tabLst/>
      <a:defRPr kumimoji="0" sz="4000" b="0" i="0" u="none" strike="noStrike" cap="none" spc="0" normalizeH="0" baseline="0">
        <a:ln>
          <a:noFill/>
        </a:ln>
        <a:solidFill>
          <a:srgbClr val="000000"/>
        </a:solidFill>
        <a:effectLst/>
        <a:uFillTx/>
        <a:latin typeface="Proxima Nova Medium"/>
        <a:ea typeface="Proxima Nova Medium"/>
        <a:cs typeface="Proxima Nova Medium"/>
        <a:sym typeface="Proxima Nova Medium"/>
      </a:defRPr>
    </a:lvl4pPr>
    <a:lvl5pPr marL="0" marR="0" indent="1828800" algn="l" defTabSz="2438338" rtl="0" fontAlgn="auto" latinLnBrk="0" hangingPunct="0">
      <a:lnSpc>
        <a:spcPct val="80000"/>
      </a:lnSpc>
      <a:spcBef>
        <a:spcPts val="4200"/>
      </a:spcBef>
      <a:spcAft>
        <a:spcPts val="0"/>
      </a:spcAft>
      <a:buClrTx/>
      <a:buSzTx/>
      <a:buFontTx/>
      <a:buNone/>
      <a:tabLst/>
      <a:defRPr kumimoji="0" sz="4000" b="0" i="0" u="none" strike="noStrike" cap="none" spc="0" normalizeH="0" baseline="0">
        <a:ln>
          <a:noFill/>
        </a:ln>
        <a:solidFill>
          <a:srgbClr val="000000"/>
        </a:solidFill>
        <a:effectLst/>
        <a:uFillTx/>
        <a:latin typeface="Proxima Nova Medium"/>
        <a:ea typeface="Proxima Nova Medium"/>
        <a:cs typeface="Proxima Nova Medium"/>
        <a:sym typeface="Proxima Nova Medium"/>
      </a:defRPr>
    </a:lvl5pPr>
    <a:lvl6pPr marL="0" marR="0" indent="2286000" algn="l" defTabSz="2438338" rtl="0" fontAlgn="auto" latinLnBrk="0" hangingPunct="0">
      <a:lnSpc>
        <a:spcPct val="80000"/>
      </a:lnSpc>
      <a:spcBef>
        <a:spcPts val="4200"/>
      </a:spcBef>
      <a:spcAft>
        <a:spcPts val="0"/>
      </a:spcAft>
      <a:buClrTx/>
      <a:buSzTx/>
      <a:buFontTx/>
      <a:buNone/>
      <a:tabLst/>
      <a:defRPr kumimoji="0" sz="4000" b="0" i="0" u="none" strike="noStrike" cap="none" spc="0" normalizeH="0" baseline="0">
        <a:ln>
          <a:noFill/>
        </a:ln>
        <a:solidFill>
          <a:srgbClr val="000000"/>
        </a:solidFill>
        <a:effectLst/>
        <a:uFillTx/>
        <a:latin typeface="Proxima Nova Medium"/>
        <a:ea typeface="Proxima Nova Medium"/>
        <a:cs typeface="Proxima Nova Medium"/>
        <a:sym typeface="Proxima Nova Medium"/>
      </a:defRPr>
    </a:lvl6pPr>
    <a:lvl7pPr marL="0" marR="0" indent="2743200" algn="l" defTabSz="2438338" rtl="0" fontAlgn="auto" latinLnBrk="0" hangingPunct="0">
      <a:lnSpc>
        <a:spcPct val="80000"/>
      </a:lnSpc>
      <a:spcBef>
        <a:spcPts val="4200"/>
      </a:spcBef>
      <a:spcAft>
        <a:spcPts val="0"/>
      </a:spcAft>
      <a:buClrTx/>
      <a:buSzTx/>
      <a:buFontTx/>
      <a:buNone/>
      <a:tabLst/>
      <a:defRPr kumimoji="0" sz="4000" b="0" i="0" u="none" strike="noStrike" cap="none" spc="0" normalizeH="0" baseline="0">
        <a:ln>
          <a:noFill/>
        </a:ln>
        <a:solidFill>
          <a:srgbClr val="000000"/>
        </a:solidFill>
        <a:effectLst/>
        <a:uFillTx/>
        <a:latin typeface="Proxima Nova Medium"/>
        <a:ea typeface="Proxima Nova Medium"/>
        <a:cs typeface="Proxima Nova Medium"/>
        <a:sym typeface="Proxima Nova Medium"/>
      </a:defRPr>
    </a:lvl7pPr>
    <a:lvl8pPr marL="0" marR="0" indent="3200400" algn="l" defTabSz="2438338" rtl="0" fontAlgn="auto" latinLnBrk="0" hangingPunct="0">
      <a:lnSpc>
        <a:spcPct val="80000"/>
      </a:lnSpc>
      <a:spcBef>
        <a:spcPts val="4200"/>
      </a:spcBef>
      <a:spcAft>
        <a:spcPts val="0"/>
      </a:spcAft>
      <a:buClrTx/>
      <a:buSzTx/>
      <a:buFontTx/>
      <a:buNone/>
      <a:tabLst/>
      <a:defRPr kumimoji="0" sz="4000" b="0" i="0" u="none" strike="noStrike" cap="none" spc="0" normalizeH="0" baseline="0">
        <a:ln>
          <a:noFill/>
        </a:ln>
        <a:solidFill>
          <a:srgbClr val="000000"/>
        </a:solidFill>
        <a:effectLst/>
        <a:uFillTx/>
        <a:latin typeface="Proxima Nova Medium"/>
        <a:ea typeface="Proxima Nova Medium"/>
        <a:cs typeface="Proxima Nova Medium"/>
        <a:sym typeface="Proxima Nova Medium"/>
      </a:defRPr>
    </a:lvl8pPr>
    <a:lvl9pPr marL="0" marR="0" indent="3657600" algn="l" defTabSz="2438338" rtl="0" fontAlgn="auto" latinLnBrk="0" hangingPunct="0">
      <a:lnSpc>
        <a:spcPct val="80000"/>
      </a:lnSpc>
      <a:spcBef>
        <a:spcPts val="4200"/>
      </a:spcBef>
      <a:spcAft>
        <a:spcPts val="0"/>
      </a:spcAft>
      <a:buClrTx/>
      <a:buSzTx/>
      <a:buFontTx/>
      <a:buNone/>
      <a:tabLst/>
      <a:defRPr kumimoji="0" sz="4000" b="0" i="0" u="none" strike="noStrike" cap="none" spc="0" normalizeH="0" baseline="0">
        <a:ln>
          <a:noFill/>
        </a:ln>
        <a:solidFill>
          <a:srgbClr val="000000"/>
        </a:solidFill>
        <a:effectLst/>
        <a:uFillTx/>
        <a:latin typeface="Proxima Nova Medium"/>
        <a:ea typeface="Proxima Nova Medium"/>
        <a:cs typeface="Proxima Nova Medium"/>
        <a:sym typeface="Proxima Nova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Proxima Nova"/>
          <a:ea typeface="Proxima Nova"/>
          <a:cs typeface="Proxima Nov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DEEED"/>
          </a:solidFill>
        </a:fill>
      </a:tcStyle>
    </a:band2H>
    <a:firstCol>
      <a:tcTxStyle b="on" i="off">
        <a:font>
          <a:latin typeface="Proxima Nova"/>
          <a:ea typeface="Proxima Nova"/>
          <a:cs typeface="Proxima Nova"/>
        </a:font>
        <a:srgbClr val="000000"/>
      </a:tcTxStyle>
      <a:tcStyle>
        <a:tcBdr>
          <a:left>
            <a:ln w="12700" cap="flat">
              <a:noFill/>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Proxima Nova"/>
          <a:ea typeface="Proxima Nova"/>
          <a:cs typeface="Proxima Nov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noFill/>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Proxima Nova"/>
          <a:ea typeface="Proxima Nova"/>
          <a:cs typeface="Proxima Nov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noFill/>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Proxima Nova"/>
          <a:ea typeface="Proxima Nova"/>
          <a:cs typeface="Proxima Nova"/>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wholeTbl>
    <a:band2H>
      <a:tcTxStyle/>
      <a:tcStyle>
        <a:tcBdr/>
        <a:fill>
          <a:solidFill>
            <a:schemeClr val="accent1">
              <a:hueOff val="-398243"/>
              <a:satOff val="23908"/>
              <a:lumOff val="10782"/>
            </a:schemeClr>
          </a:solidFill>
        </a:fill>
      </a:tcStyle>
    </a:band2H>
    <a:firstCol>
      <a:tcTxStyle b="on" i="off">
        <a:font>
          <a:latin typeface="Proxima Nova"/>
          <a:ea typeface="Proxima Nova"/>
          <a:cs typeface="Proxima Nova"/>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B9CBD3"/>
          </a:solidFill>
        </a:fill>
      </a:tcStyle>
    </a:firstCol>
    <a:lastRow>
      <a:tcTxStyle b="off" i="off">
        <a:font>
          <a:latin typeface="Proxima Nova"/>
          <a:ea typeface="Proxima Nova"/>
          <a:cs typeface="Proxima Nova"/>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254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
          <a:latin typeface="Proxima Nova"/>
          <a:ea typeface="Proxima Nova"/>
          <a:cs typeface="Proxima Nova"/>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7FA2B6"/>
          </a:solidFill>
        </a:fill>
      </a:tcStyle>
    </a:firstRow>
  </a:tblStyle>
  <a:tblStyle styleId="{EEE7283C-3CF3-47DC-8721-378D4A62B228}" styleName="">
    <a:tblBg/>
    <a:wholeTbl>
      <a:tcTxStyle b="off" i="off">
        <a:font>
          <a:latin typeface="Proxima Nova"/>
          <a:ea typeface="Proxima Nova"/>
          <a:cs typeface="Proxima Nova"/>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FFFF"/>
          </a:solidFill>
        </a:fill>
      </a:tcStyle>
    </a:wholeTbl>
    <a:band2H>
      <a:tcTxStyle/>
      <a:tcStyle>
        <a:tcBdr/>
        <a:fill>
          <a:solidFill>
            <a:srgbClr val="E6DDDC"/>
          </a:solidFill>
        </a:fill>
      </a:tcStyle>
    </a:band2H>
    <a:firstCol>
      <a:tcTxStyle b="on" i="off">
        <a:font>
          <a:latin typeface="Proxima Nova"/>
          <a:ea typeface="Proxima Nova"/>
          <a:cs typeface="Proxima Nova"/>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chemeClr val="accent4"/>
          </a:solidFill>
        </a:fill>
      </a:tcStyle>
    </a:firstCol>
    <a:lastRow>
      <a:tcTxStyle b="off" i="off">
        <a:font>
          <a:latin typeface="Proxima Nova"/>
          <a:ea typeface="Proxima Nova"/>
          <a:cs typeface="Proxima Nova"/>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254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FFFF"/>
          </a:solidFill>
        </a:fill>
      </a:tcStyle>
    </a:lastRow>
    <a:firstRow>
      <a:tcTxStyle b="on" i="off">
        <a:font>
          <a:latin typeface="Proxima Nova"/>
          <a:ea typeface="Proxima Nova"/>
          <a:cs typeface="Proxima Nov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DF6581"/>
          </a:solidFill>
        </a:fill>
      </a:tcStyle>
    </a:firstRow>
  </a:tblStyle>
  <a:tblStyle styleId="{CF821DB8-F4EB-4A41-A1BA-3FCAFE7338EE}" styleName="">
    <a:tblBg/>
    <a:wholeTbl>
      <a:tcTxStyle b="off" i="off">
        <a:font>
          <a:latin typeface="Proxima Nova"/>
          <a:ea typeface="Proxima Nova"/>
          <a:cs typeface="Proxima Nova"/>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6F7F2"/>
          </a:solidFill>
        </a:fill>
      </a:tcStyle>
    </a:wholeTbl>
    <a:band2H>
      <a:tcTxStyle/>
      <a:tcStyle>
        <a:tcBdr/>
        <a:fill>
          <a:solidFill>
            <a:schemeClr val="accent6">
              <a:hueOff val="887465"/>
              <a:satOff val="-30004"/>
              <a:lumOff val="6094"/>
            </a:schemeClr>
          </a:solidFill>
        </a:fill>
      </a:tcStyle>
    </a:band2H>
    <a:firstCol>
      <a:tcTxStyle b="on" i="off">
        <a:font>
          <a:latin typeface="Proxima Nova"/>
          <a:ea typeface="Proxima Nova"/>
          <a:cs typeface="Proxima Nov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6">
              <a:hueOff val="430252"/>
              <a:satOff val="-18978"/>
              <a:lumOff val="-19473"/>
            </a:schemeClr>
          </a:solidFill>
        </a:fill>
      </a:tcStyle>
    </a:firstCol>
    <a:lastRow>
      <a:tcTxStyle b="off" i="off">
        <a:font>
          <a:latin typeface="Proxima Nova"/>
          <a:ea typeface="Proxima Nova"/>
          <a:cs typeface="Proxima Nova"/>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6F7F2"/>
          </a:solidFill>
        </a:fill>
      </a:tcStyle>
    </a:lastRow>
    <a:firstRow>
      <a:tcTxStyle b="on" i="off">
        <a:font>
          <a:latin typeface="Proxima Nova"/>
          <a:ea typeface="Proxima Nova"/>
          <a:cs typeface="Proxima Nov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827A37"/>
          </a:solidFill>
        </a:fill>
      </a:tcStyle>
    </a:firstRow>
  </a:tblStyle>
  <a:tblStyle styleId="{33BA23B1-9221-436E-865A-0063620EA4FD}" styleName="">
    <a:tblBg/>
    <a:wholeTbl>
      <a:tcTxStyle b="off"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3">
              <a:satOff val="-3883"/>
              <a:lumOff val="14670"/>
            </a:schemeClr>
          </a:solidFill>
        </a:fill>
      </a:tcStyle>
    </a:wholeTbl>
    <a:band2H>
      <a:tcTxStyle/>
      <a:tcStyle>
        <a:tcBdr/>
        <a:fill>
          <a:solidFill>
            <a:srgbClr val="B5AEC4"/>
          </a:solidFill>
        </a:fill>
      </a:tcStyle>
    </a:band2H>
    <a:firstCol>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8C78A6"/>
          </a:solidFill>
        </a:fill>
      </a:tcStyle>
    </a:firstCol>
    <a:la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14B97"/>
          </a:solidFill>
        </a:fill>
      </a:tcStyle>
    </a:lastRow>
    <a:fir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14B97"/>
          </a:solidFill>
        </a:fill>
      </a:tcStyle>
    </a:firstRow>
  </a:tblStyle>
  <a:tblStyle styleId="{2708684C-4D16-4618-839F-0558EEFCDFE6}" styleName="">
    <a:tblBg/>
    <a:wholeTbl>
      <a:tcTxStyle b="off" i="off">
        <a:font>
          <a:latin typeface="Proxima Nova"/>
          <a:ea typeface="Proxima Nova"/>
          <a:cs typeface="Proxima Nova"/>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DEEED"/>
          </a:solidFill>
        </a:fill>
      </a:tcStyle>
    </a:band2H>
    <a:firstCol>
      <a:tcTxStyle b="on" i="off">
        <a:font>
          <a:latin typeface="Proxima Nova"/>
          <a:ea typeface="Proxima Nova"/>
          <a:cs typeface="Proxima Nova"/>
        </a:font>
        <a:srgbClr val="000000"/>
      </a:tcTxStyle>
      <a:tcStyle>
        <a:tcBdr>
          <a:left>
            <a:ln w="12700" cap="flat">
              <a:solidFill>
                <a:srgbClr val="6C6C6C"/>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D5D5D5"/>
          </a:solidFill>
        </a:fill>
      </a:tcStyle>
    </a:firstCol>
    <a:lastRow>
      <a:tcTxStyle b="on" i="off">
        <a:font>
          <a:latin typeface="Proxima Nova"/>
          <a:ea typeface="Proxima Nova"/>
          <a:cs typeface="Proxima Nova"/>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25400" cap="flat">
              <a:solidFill>
                <a:srgbClr val="5E5E5E"/>
              </a:solidFill>
              <a:prstDash val="solid"/>
              <a:miter lim="400000"/>
            </a:ln>
          </a:top>
          <a:bottom>
            <a:ln w="12700" cap="flat">
              <a:solidFill>
                <a:srgbClr val="6C6C6C"/>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
          <a:latin typeface="Proxima Nova"/>
          <a:ea typeface="Proxima Nova"/>
          <a:cs typeface="Proxima Nova"/>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6C6C6C"/>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92929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4" d="100"/>
          <a:sy n="44" d="100"/>
        </p:scale>
        <p:origin x="-403" y="197"/>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xfrm>
            <a:off x="1143000" y="685800"/>
            <a:ext cx="4572000" cy="3429000"/>
          </a:xfrm>
          <a:prstGeom prst="rect">
            <a:avLst/>
          </a:prstGeom>
        </p:spPr>
        <p:txBody>
          <a:bodyPr/>
          <a:lstStyle/>
          <a:p>
            <a:endParaRPr/>
          </a:p>
        </p:txBody>
      </p:sp>
      <p:sp>
        <p:nvSpPr>
          <p:cNvPr id="179" name="Shape 17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08145767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4384000" cy="13716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217709" tIns="108855" rIns="217709" bIns="108855" rtlCol="0" anchor="ctr"/>
          <a:lstStyle/>
          <a:p>
            <a:pPr algn="ctr" eaLnBrk="1" latinLnBrk="0" hangingPunct="1"/>
            <a:endParaRPr kumimoji="0" lang="en-US"/>
          </a:p>
        </p:txBody>
      </p:sp>
      <p:sp useBgFill="1">
        <p:nvSpPr>
          <p:cNvPr id="13" name="Rounded Rectangle 12"/>
          <p:cNvSpPr/>
          <p:nvPr/>
        </p:nvSpPr>
        <p:spPr>
          <a:xfrm>
            <a:off x="174168" y="139511"/>
            <a:ext cx="24035659" cy="1338440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9" name="Subtitle 8"/>
          <p:cNvSpPr>
            <a:spLocks noGrp="1"/>
          </p:cNvSpPr>
          <p:nvPr>
            <p:ph type="subTitle" idx="1"/>
          </p:nvPr>
        </p:nvSpPr>
        <p:spPr>
          <a:xfrm>
            <a:off x="3454400" y="6400800"/>
            <a:ext cx="17068800" cy="3200400"/>
          </a:xfrm>
        </p:spPr>
        <p:txBody>
          <a:bodyPr/>
          <a:lstStyle>
            <a:lvl1pPr marL="0" indent="0" algn="ctr">
              <a:buNone/>
              <a:defRPr sz="6200">
                <a:solidFill>
                  <a:schemeClr val="tx2"/>
                </a:solidFill>
              </a:defRPr>
            </a:lvl1pPr>
            <a:lvl2pPr marL="1088547" indent="0" algn="ctr">
              <a:buNone/>
            </a:lvl2pPr>
            <a:lvl3pPr marL="2177095" indent="0" algn="ctr">
              <a:buNone/>
            </a:lvl3pPr>
            <a:lvl4pPr marL="3265642" indent="0" algn="ctr">
              <a:buNone/>
            </a:lvl4pPr>
            <a:lvl5pPr marL="4354190" indent="0" algn="ctr">
              <a:buNone/>
            </a:lvl5pPr>
            <a:lvl6pPr marL="5442737" indent="0" algn="ctr">
              <a:buNone/>
            </a:lvl6pPr>
            <a:lvl7pPr marL="6531285" indent="0" algn="ctr">
              <a:buNone/>
            </a:lvl7pPr>
            <a:lvl8pPr marL="7619832" indent="0" algn="ctr">
              <a:buNone/>
            </a:lvl8pPr>
            <a:lvl9pPr marL="870838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076E7B7-B080-49A2-A6D0-A95153C17FEC}" type="datetimeFigureOut">
              <a:rPr lang="en-US" smtClean="0"/>
              <a:t>2/15/2024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3300">
                <a:solidFill>
                  <a:srgbClr val="FFFFFF"/>
                </a:solidFill>
              </a:defRPr>
            </a:lvl1pPr>
          </a:lstStyle>
          <a:p>
            <a:fld id="{86CB4B4D-7CA3-9044-876B-883B54F8677D}" type="slidenum">
              <a:rPr lang="en-IN" smtClean="0"/>
              <a:t>‹#›</a:t>
            </a:fld>
            <a:endParaRPr lang="en-IN"/>
          </a:p>
        </p:txBody>
      </p:sp>
      <p:sp>
        <p:nvSpPr>
          <p:cNvPr id="7" name="Rectangle 6"/>
          <p:cNvSpPr/>
          <p:nvPr/>
        </p:nvSpPr>
        <p:spPr>
          <a:xfrm>
            <a:off x="167817" y="2898607"/>
            <a:ext cx="24057432" cy="3054698"/>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10" name="Rectangle 9"/>
          <p:cNvSpPr/>
          <p:nvPr/>
        </p:nvSpPr>
        <p:spPr>
          <a:xfrm>
            <a:off x="167817" y="2793440"/>
            <a:ext cx="24057432" cy="24116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11" name="Rectangle 10"/>
          <p:cNvSpPr/>
          <p:nvPr/>
        </p:nvSpPr>
        <p:spPr>
          <a:xfrm>
            <a:off x="167817" y="5953298"/>
            <a:ext cx="24057432" cy="22106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8" name="Title 7"/>
          <p:cNvSpPr>
            <a:spLocks noGrp="1"/>
          </p:cNvSpPr>
          <p:nvPr>
            <p:ph type="ctrTitle"/>
          </p:nvPr>
        </p:nvSpPr>
        <p:spPr>
          <a:xfrm>
            <a:off x="1219200" y="3011861"/>
            <a:ext cx="21945600" cy="2940050"/>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6E7B7-B080-49A2-A6D0-A95153C17FEC}"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83"/>
            <a:ext cx="5364480" cy="1170305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438400" y="549281"/>
            <a:ext cx="14833600" cy="1170305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6E7B7-B080-49A2-A6D0-A95153C17FEC}"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3" name="Slide Subtitle"/>
          <p:cNvSpPr txBox="1">
            <a:spLocks noGrp="1"/>
          </p:cNvSpPr>
          <p:nvPr>
            <p:ph type="body" sz="quarter" idx="21" hasCustomPrompt="1"/>
          </p:nvPr>
        </p:nvSpPr>
        <p:spPr>
          <a:xfrm>
            <a:off x="2057400" y="3232086"/>
            <a:ext cx="20269200" cy="845948"/>
          </a:xfrm>
          <a:prstGeom prst="rect">
            <a:avLst/>
          </a:prstGeom>
        </p:spPr>
        <p:txBody>
          <a:bodyPr anchor="ctr"/>
          <a:lstStyle>
            <a:lvl1pPr marL="0" indent="0" algn="ctr" defTabSz="825500">
              <a:lnSpc>
                <a:spcPct val="90000"/>
              </a:lnSpc>
              <a:spcBef>
                <a:spcPts val="0"/>
              </a:spcBef>
              <a:buSzTx/>
              <a:buNone/>
              <a:defRPr sz="3900" b="1">
                <a:latin typeface="Proxima Nova"/>
                <a:ea typeface="Proxima Nova"/>
                <a:cs typeface="Proxima Nova"/>
                <a:sym typeface="Proxima Nova"/>
              </a:defRPr>
            </a:lvl1pPr>
          </a:lstStyle>
          <a:p>
            <a:r>
              <a:t>Slide Subtitle</a:t>
            </a:r>
          </a:p>
        </p:txBody>
      </p:sp>
      <p:sp>
        <p:nvSpPr>
          <p:cNvPr id="44" name="Slide Title"/>
          <p:cNvSpPr txBox="1">
            <a:spLocks noGrp="1"/>
          </p:cNvSpPr>
          <p:nvPr>
            <p:ph type="title" hasCustomPrompt="1"/>
          </p:nvPr>
        </p:nvSpPr>
        <p:spPr>
          <a:prstGeom prst="rect">
            <a:avLst/>
          </a:prstGeom>
        </p:spPr>
        <p:txBody>
          <a:bodyPr/>
          <a:lstStyle/>
          <a:p>
            <a:r>
              <a:t>Slide Title</a:t>
            </a:r>
          </a:p>
        </p:txBody>
      </p:sp>
      <p:sp>
        <p:nvSpPr>
          <p:cNvPr id="45"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Title Only">
    <p:spTree>
      <p:nvGrpSpPr>
        <p:cNvPr id="1" name=""/>
        <p:cNvGrpSpPr/>
        <p:nvPr/>
      </p:nvGrpSpPr>
      <p:grpSpPr>
        <a:xfrm>
          <a:off x="0" y="0"/>
          <a:ext cx="0" cy="0"/>
          <a:chOff x="0" y="0"/>
          <a:chExt cx="0" cy="0"/>
        </a:xfrm>
      </p:grpSpPr>
      <p:sp>
        <p:nvSpPr>
          <p:cNvPr id="105" name="Slide Subtitle"/>
          <p:cNvSpPr txBox="1">
            <a:spLocks noGrp="1"/>
          </p:cNvSpPr>
          <p:nvPr>
            <p:ph type="body" sz="quarter" idx="21" hasCustomPrompt="1"/>
          </p:nvPr>
        </p:nvSpPr>
        <p:spPr>
          <a:xfrm>
            <a:off x="2057400" y="3232086"/>
            <a:ext cx="20269200" cy="845948"/>
          </a:xfrm>
          <a:prstGeom prst="rect">
            <a:avLst/>
          </a:prstGeom>
        </p:spPr>
        <p:txBody>
          <a:bodyPr anchor="ctr"/>
          <a:lstStyle>
            <a:lvl1pPr marL="0" indent="0" algn="ctr" defTabSz="825500">
              <a:lnSpc>
                <a:spcPct val="90000"/>
              </a:lnSpc>
              <a:spcBef>
                <a:spcPts val="0"/>
              </a:spcBef>
              <a:buSzTx/>
              <a:buNone/>
              <a:defRPr sz="3900" b="1">
                <a:latin typeface="Proxima Nova"/>
                <a:ea typeface="Proxima Nova"/>
                <a:cs typeface="Proxima Nova"/>
                <a:sym typeface="Proxima Nova"/>
              </a:defRPr>
            </a:lvl1pPr>
          </a:lstStyle>
          <a:p>
            <a:r>
              <a:t>Slide Subtitle</a:t>
            </a:r>
          </a:p>
        </p:txBody>
      </p:sp>
      <p:sp>
        <p:nvSpPr>
          <p:cNvPr id="106" name="Slide Title"/>
          <p:cNvSpPr txBox="1">
            <a:spLocks noGrp="1"/>
          </p:cNvSpPr>
          <p:nvPr>
            <p:ph type="title" hasCustomPrompt="1"/>
          </p:nvPr>
        </p:nvSpPr>
        <p:spPr>
          <a:xfrm>
            <a:off x="2057400" y="1060698"/>
            <a:ext cx="20269200" cy="2272842"/>
          </a:xfrm>
          <a:prstGeom prst="rect">
            <a:avLst/>
          </a:prstGeom>
        </p:spPr>
        <p:txBody>
          <a:bodyPr/>
          <a:lstStyle/>
          <a:p>
            <a:r>
              <a:t>Slide Title</a:t>
            </a:r>
          </a:p>
        </p:txBody>
      </p:sp>
      <p:sp>
        <p:nvSpPr>
          <p:cNvPr id="1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55" name="Body Level One…"/>
          <p:cNvSpPr txBox="1">
            <a:spLocks noGrp="1"/>
          </p:cNvSpPr>
          <p:nvPr>
            <p:ph type="body" idx="1" hasCustomPrompt="1"/>
          </p:nvPr>
        </p:nvSpPr>
        <p:spPr>
          <a:xfrm>
            <a:off x="2058458" y="3677751"/>
            <a:ext cx="20264297" cy="6956178"/>
          </a:xfrm>
          <a:prstGeom prst="rect">
            <a:avLst/>
          </a:prstGeom>
        </p:spPr>
        <p:txBody>
          <a:bodyPr numCol="2" spcCol="2314058"/>
          <a:lstStyle/>
          <a:p>
            <a:r>
              <a:t>Slide bullet text</a:t>
            </a:r>
          </a:p>
          <a:p>
            <a:pPr lvl="1"/>
            <a:endParaRPr/>
          </a:p>
          <a:p>
            <a:pPr lvl="2"/>
            <a:endParaRPr/>
          </a:p>
          <a:p>
            <a:pPr lvl="3"/>
            <a:endParaRPr/>
          </a:p>
          <a:p>
            <a:pPr lvl="4"/>
            <a:endParaRPr/>
          </a:p>
        </p:txBody>
      </p:sp>
      <p:sp>
        <p:nvSpPr>
          <p:cNvPr id="56" name="Slide Number"/>
          <p:cNvSpPr txBox="1">
            <a:spLocks noGrp="1"/>
          </p:cNvSpPr>
          <p:nvPr>
            <p:ph type="sldNum" sz="quarter" idx="2"/>
          </p:nvPr>
        </p:nvSpPr>
        <p:spPr>
          <a:xfrm>
            <a:off x="12044578" y="13131800"/>
            <a:ext cx="307544" cy="3429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ig Fact">
    <p:spTree>
      <p:nvGrpSpPr>
        <p:cNvPr id="1" name=""/>
        <p:cNvGrpSpPr/>
        <p:nvPr/>
      </p:nvGrpSpPr>
      <p:grpSpPr>
        <a:xfrm>
          <a:off x="0" y="0"/>
          <a:ext cx="0" cy="0"/>
          <a:chOff x="0" y="0"/>
          <a:chExt cx="0" cy="0"/>
        </a:xfrm>
      </p:grpSpPr>
      <p:sp>
        <p:nvSpPr>
          <p:cNvPr id="135" name="Fact information"/>
          <p:cNvSpPr txBox="1">
            <a:spLocks noGrp="1"/>
          </p:cNvSpPr>
          <p:nvPr>
            <p:ph type="body" sz="quarter" idx="21" hasCustomPrompt="1"/>
          </p:nvPr>
        </p:nvSpPr>
        <p:spPr>
          <a:xfrm>
            <a:off x="2057400" y="8113450"/>
            <a:ext cx="20269200" cy="845948"/>
          </a:xfrm>
          <a:prstGeom prst="rect">
            <a:avLst/>
          </a:prstGeom>
        </p:spPr>
        <p:txBody>
          <a:bodyPr/>
          <a:lstStyle>
            <a:lvl1pPr marL="0" indent="0" algn="ctr" defTabSz="825500">
              <a:lnSpc>
                <a:spcPct val="90000"/>
              </a:lnSpc>
              <a:spcBef>
                <a:spcPts val="0"/>
              </a:spcBef>
              <a:buSzTx/>
              <a:buNone/>
              <a:defRPr sz="3900" b="1">
                <a:latin typeface="Proxima Nova"/>
                <a:ea typeface="Proxima Nova"/>
                <a:cs typeface="Proxima Nova"/>
                <a:sym typeface="Proxima Nova"/>
              </a:defRPr>
            </a:lvl1pPr>
          </a:lstStyle>
          <a:p>
            <a:r>
              <a:t>Fact information</a:t>
            </a:r>
          </a:p>
        </p:txBody>
      </p:sp>
      <p:sp>
        <p:nvSpPr>
          <p:cNvPr id="136" name="Body Level One…"/>
          <p:cNvSpPr txBox="1">
            <a:spLocks noGrp="1"/>
          </p:cNvSpPr>
          <p:nvPr>
            <p:ph type="body" sz="half" idx="1" hasCustomPrompt="1"/>
          </p:nvPr>
        </p:nvSpPr>
        <p:spPr>
          <a:xfrm>
            <a:off x="2057400" y="3498790"/>
            <a:ext cx="20269200" cy="4814114"/>
          </a:xfrm>
          <a:prstGeom prst="rect">
            <a:avLst/>
          </a:prstGeom>
        </p:spPr>
        <p:txBody>
          <a:bodyPr anchor="b"/>
          <a:lstStyle>
            <a:lvl1pPr marL="0" indent="0" algn="ctr">
              <a:spcBef>
                <a:spcPts val="0"/>
              </a:spcBef>
              <a:buSzTx/>
              <a:buNone/>
              <a:defRPr sz="25000" spc="-500">
                <a:latin typeface="+mn-lt"/>
                <a:ea typeface="+mn-ea"/>
                <a:cs typeface="+mn-cs"/>
                <a:sym typeface="Canela Bold"/>
              </a:defRPr>
            </a:lvl1pPr>
            <a:lvl2pPr marL="0" indent="457200" algn="ctr">
              <a:spcBef>
                <a:spcPts val="0"/>
              </a:spcBef>
              <a:buSzTx/>
              <a:buNone/>
              <a:defRPr sz="25000" spc="-500">
                <a:latin typeface="+mn-lt"/>
                <a:ea typeface="+mn-ea"/>
                <a:cs typeface="+mn-cs"/>
                <a:sym typeface="Canela Bold"/>
              </a:defRPr>
            </a:lvl2pPr>
            <a:lvl3pPr marL="0" indent="914400" algn="ctr">
              <a:spcBef>
                <a:spcPts val="0"/>
              </a:spcBef>
              <a:buSzTx/>
              <a:buNone/>
              <a:defRPr sz="25000" spc="-500">
                <a:latin typeface="+mn-lt"/>
                <a:ea typeface="+mn-ea"/>
                <a:cs typeface="+mn-cs"/>
                <a:sym typeface="Canela Bold"/>
              </a:defRPr>
            </a:lvl3pPr>
            <a:lvl4pPr marL="0" indent="1371600" algn="ctr">
              <a:spcBef>
                <a:spcPts val="0"/>
              </a:spcBef>
              <a:buSzTx/>
              <a:buNone/>
              <a:defRPr sz="25000" spc="-500">
                <a:latin typeface="+mn-lt"/>
                <a:ea typeface="+mn-ea"/>
                <a:cs typeface="+mn-cs"/>
                <a:sym typeface="Canela Bold"/>
              </a:defRPr>
            </a:lvl4pPr>
            <a:lvl5pPr marL="0" indent="1828800" algn="ctr">
              <a:spcBef>
                <a:spcPts val="0"/>
              </a:spcBef>
              <a:buSzTx/>
              <a:buNone/>
              <a:defRPr sz="25000" spc="-500">
                <a:latin typeface="+mn-lt"/>
                <a:ea typeface="+mn-ea"/>
                <a:cs typeface="+mn-cs"/>
                <a:sym typeface="Canela Bold"/>
              </a:defRPr>
            </a:lvl5pPr>
          </a:lstStyle>
          <a:p>
            <a:r>
              <a:t>100%</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76E7B7-B080-49A2-A6D0-A95153C17FEC}"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
        <p:nvSpPr>
          <p:cNvPr id="8" name="Content Placeholder 7"/>
          <p:cNvSpPr>
            <a:spLocks noGrp="1"/>
          </p:cNvSpPr>
          <p:nvPr>
            <p:ph sz="quarter" idx="1"/>
          </p:nvPr>
        </p:nvSpPr>
        <p:spPr>
          <a:xfrm>
            <a:off x="2438400" y="2895600"/>
            <a:ext cx="20726400" cy="9144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24384000" cy="13716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217709" tIns="108855" rIns="217709" bIns="108855" rtlCol="0" anchor="ctr"/>
          <a:lstStyle/>
          <a:p>
            <a:pPr algn="ctr" eaLnBrk="1" latinLnBrk="0" hangingPunct="1"/>
            <a:endParaRPr kumimoji="0" lang="en-US"/>
          </a:p>
        </p:txBody>
      </p:sp>
      <p:sp useBgFill="1">
        <p:nvSpPr>
          <p:cNvPr id="10" name="Rounded Rectangle 9"/>
          <p:cNvSpPr/>
          <p:nvPr/>
        </p:nvSpPr>
        <p:spPr>
          <a:xfrm>
            <a:off x="174168" y="139511"/>
            <a:ext cx="24035659" cy="1338440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2" name="Title 1"/>
          <p:cNvSpPr>
            <a:spLocks noGrp="1"/>
          </p:cNvSpPr>
          <p:nvPr>
            <p:ph type="title"/>
          </p:nvPr>
        </p:nvSpPr>
        <p:spPr>
          <a:xfrm>
            <a:off x="1926168" y="1905001"/>
            <a:ext cx="20726400" cy="2724150"/>
          </a:xfrm>
        </p:spPr>
        <p:txBody>
          <a:bodyPr anchor="b" anchorCtr="0"/>
          <a:lstStyle>
            <a:lvl1pPr algn="l">
              <a:buNone/>
              <a:defRPr sz="95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926168" y="5095876"/>
            <a:ext cx="20726400" cy="2676524"/>
          </a:xfrm>
        </p:spPr>
        <p:txBody>
          <a:bodyPr anchor="t" anchorCtr="0"/>
          <a:lstStyle>
            <a:lvl1pPr marL="0" indent="0">
              <a:buNone/>
              <a:defRPr sz="5700">
                <a:solidFill>
                  <a:schemeClr val="tx1">
                    <a:tint val="75000"/>
                  </a:schemeClr>
                </a:solidFill>
              </a:defRPr>
            </a:lvl1pPr>
            <a:lvl2pPr>
              <a:buNone/>
              <a:defRPr sz="4300">
                <a:solidFill>
                  <a:schemeClr val="tx1">
                    <a:tint val="75000"/>
                  </a:schemeClr>
                </a:solidFill>
              </a:defRPr>
            </a:lvl2pPr>
            <a:lvl3pPr>
              <a:buNone/>
              <a:defRPr sz="3800">
                <a:solidFill>
                  <a:schemeClr val="tx1">
                    <a:tint val="75000"/>
                  </a:schemeClr>
                </a:solidFill>
              </a:defRPr>
            </a:lvl3pPr>
            <a:lvl4pPr>
              <a:buNone/>
              <a:defRPr sz="3300">
                <a:solidFill>
                  <a:schemeClr val="tx1">
                    <a:tint val="75000"/>
                  </a:schemeClr>
                </a:solidFill>
              </a:defRPr>
            </a:lvl4pPr>
            <a:lvl5pPr>
              <a:buNone/>
              <a:defRPr sz="33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76E7B7-B080-49A2-A6D0-A95153C17FEC}" type="datetimeFigureOut">
              <a:rPr lang="en-US" smtClean="0"/>
              <a:t>2/15/2024</a:t>
            </a:fld>
            <a:endParaRPr lang="en-US"/>
          </a:p>
        </p:txBody>
      </p:sp>
      <p:sp>
        <p:nvSpPr>
          <p:cNvPr id="5" name="Footer Placeholder 4"/>
          <p:cNvSpPr>
            <a:spLocks noGrp="1"/>
          </p:cNvSpPr>
          <p:nvPr>
            <p:ph type="ftr" sz="quarter" idx="11"/>
          </p:nvPr>
        </p:nvSpPr>
        <p:spPr>
          <a:xfrm>
            <a:off x="2133600" y="12344400"/>
            <a:ext cx="10668000" cy="914400"/>
          </a:xfrm>
        </p:spPr>
        <p:txBody>
          <a:bodyPr/>
          <a:lstStyle/>
          <a:p>
            <a:endParaRPr lang="en-US"/>
          </a:p>
        </p:txBody>
      </p:sp>
      <p:sp>
        <p:nvSpPr>
          <p:cNvPr id="7" name="Rectangle 6"/>
          <p:cNvSpPr/>
          <p:nvPr/>
        </p:nvSpPr>
        <p:spPr>
          <a:xfrm flipV="1">
            <a:off x="185100" y="4753660"/>
            <a:ext cx="24036040" cy="1828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8" name="Rectangle 7"/>
          <p:cNvSpPr/>
          <p:nvPr/>
        </p:nvSpPr>
        <p:spPr>
          <a:xfrm>
            <a:off x="184391" y="4682951"/>
            <a:ext cx="24036749" cy="9143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9" name="Rectangle 8"/>
          <p:cNvSpPr/>
          <p:nvPr/>
        </p:nvSpPr>
        <p:spPr>
          <a:xfrm>
            <a:off x="182151" y="4937760"/>
            <a:ext cx="24038989" cy="9144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6" name="Slide Number Placeholder 5"/>
          <p:cNvSpPr>
            <a:spLocks noGrp="1"/>
          </p:cNvSpPr>
          <p:nvPr>
            <p:ph type="sldNum" sz="quarter" idx="12"/>
          </p:nvPr>
        </p:nvSpPr>
        <p:spPr>
          <a:xfrm>
            <a:off x="390144" y="12417552"/>
            <a:ext cx="1219200" cy="914400"/>
          </a:xfrm>
        </p:spPr>
        <p:txBody>
          <a:bodyPr/>
          <a:lstStyle/>
          <a:p>
            <a:fld id="{86CB4B4D-7CA3-9044-876B-883B54F8677D}"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76E7B7-B080-49A2-A6D0-A95153C17FEC}" type="datetimeFigureOut">
              <a:rPr lang="en-US" smtClean="0"/>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en-IN" smtClean="0"/>
              <a:t>‹#›</a:t>
            </a:fld>
            <a:endParaRPr lang="en-IN"/>
          </a:p>
        </p:txBody>
      </p:sp>
      <p:sp>
        <p:nvSpPr>
          <p:cNvPr id="9" name="Content Placeholder 8"/>
          <p:cNvSpPr>
            <a:spLocks noGrp="1"/>
          </p:cNvSpPr>
          <p:nvPr>
            <p:ph sz="quarter" idx="1"/>
          </p:nvPr>
        </p:nvSpPr>
        <p:spPr>
          <a:xfrm>
            <a:off x="2438400" y="2895600"/>
            <a:ext cx="9997440" cy="9144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13157200" y="2895600"/>
            <a:ext cx="9997440" cy="9144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546100"/>
            <a:ext cx="20726400" cy="2286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438400" y="2895600"/>
            <a:ext cx="9956800" cy="1524000"/>
          </a:xfrm>
          <a:noFill/>
          <a:ln w="12700" cap="sq" cmpd="sng" algn="ctr">
            <a:noFill/>
            <a:prstDash val="solid"/>
          </a:ln>
        </p:spPr>
        <p:txBody>
          <a:bodyPr lIns="217709" anchor="b" anchorCtr="0">
            <a:noAutofit/>
          </a:bodyPr>
          <a:lstStyle>
            <a:lvl1pPr marL="0" indent="0">
              <a:buNone/>
              <a:defRPr sz="5700" b="1">
                <a:solidFill>
                  <a:schemeClr val="accent1"/>
                </a:solidFill>
                <a:latin typeface="+mj-lt"/>
                <a:ea typeface="+mj-ea"/>
                <a:cs typeface="+mj-cs"/>
              </a:defRPr>
            </a:lvl1pPr>
            <a:lvl2pPr>
              <a:buNone/>
              <a:defRPr sz="4800" b="1"/>
            </a:lvl2pPr>
            <a:lvl3pPr>
              <a:buNone/>
              <a:defRPr sz="4300" b="1"/>
            </a:lvl3pPr>
            <a:lvl4pPr>
              <a:buNone/>
              <a:defRPr sz="3800" b="1"/>
            </a:lvl4pPr>
            <a:lvl5pPr>
              <a:buNone/>
              <a:defRPr sz="38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208000" y="2895600"/>
            <a:ext cx="9956800" cy="1524000"/>
          </a:xfrm>
          <a:noFill/>
          <a:ln w="12700" cap="sq" cmpd="sng" algn="ctr">
            <a:noFill/>
            <a:prstDash val="solid"/>
          </a:ln>
        </p:spPr>
        <p:txBody>
          <a:bodyPr lIns="217709" anchor="b" anchorCtr="0">
            <a:noAutofit/>
          </a:bodyPr>
          <a:lstStyle>
            <a:lvl1pPr marL="0" indent="0">
              <a:buNone/>
              <a:defRPr sz="5700" b="1">
                <a:solidFill>
                  <a:schemeClr val="accent1"/>
                </a:solidFill>
                <a:latin typeface="+mj-lt"/>
                <a:ea typeface="+mj-ea"/>
                <a:cs typeface="+mj-cs"/>
              </a:defRPr>
            </a:lvl1pPr>
            <a:lvl2pPr>
              <a:buNone/>
              <a:defRPr sz="4800" b="1"/>
            </a:lvl2pPr>
            <a:lvl3pPr>
              <a:buNone/>
              <a:defRPr sz="4300" b="1"/>
            </a:lvl3pPr>
            <a:lvl4pPr>
              <a:buNone/>
              <a:defRPr sz="3800" b="1"/>
            </a:lvl4pPr>
            <a:lvl5pPr>
              <a:buNone/>
              <a:defRPr sz="38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076E7B7-B080-49A2-A6D0-A95153C17FEC}" type="datetimeFigureOut">
              <a:rPr lang="en-US" smtClean="0"/>
              <a:t>2/15/2024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B4B4D-7CA3-9044-876B-883B54F8677D}" type="slidenum">
              <a:rPr lang="en-IN" smtClean="0"/>
              <a:t>‹#›</a:t>
            </a:fld>
            <a:endParaRPr lang="en-IN"/>
          </a:p>
        </p:txBody>
      </p:sp>
      <p:sp>
        <p:nvSpPr>
          <p:cNvPr id="11" name="Content Placeholder 10"/>
          <p:cNvSpPr>
            <a:spLocks noGrp="1"/>
          </p:cNvSpPr>
          <p:nvPr>
            <p:ph sz="half" idx="2"/>
          </p:nvPr>
        </p:nvSpPr>
        <p:spPr>
          <a:xfrm>
            <a:off x="2438400" y="4495800"/>
            <a:ext cx="9956800" cy="7772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13208000" y="4495800"/>
            <a:ext cx="9956800" cy="7772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76E7B7-B080-49A2-A6D0-A95153C17FEC}" type="datetimeFigureOut">
              <a:rPr lang="en-US" smtClean="0"/>
              <a:t>2/15/2024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B4B4D-7CA3-9044-876B-883B54F8677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6E7B7-B080-49A2-A6D0-A95153C17FEC}" type="datetimeFigureOut">
              <a:rPr lang="en-US" smtClean="0"/>
              <a:t>2/15/2024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B4B4D-7CA3-9044-876B-883B54F8677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24384000" cy="13716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useBgFill="1">
        <p:nvSpPr>
          <p:cNvPr id="9" name="Rounded Rectangle 8"/>
          <p:cNvSpPr/>
          <p:nvPr/>
        </p:nvSpPr>
        <p:spPr>
          <a:xfrm>
            <a:off x="170688" y="139510"/>
            <a:ext cx="24035659" cy="1338681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2" name="Title 1"/>
          <p:cNvSpPr>
            <a:spLocks noGrp="1"/>
          </p:cNvSpPr>
          <p:nvPr>
            <p:ph type="title"/>
          </p:nvPr>
        </p:nvSpPr>
        <p:spPr>
          <a:xfrm>
            <a:off x="2438400" y="546100"/>
            <a:ext cx="20726400" cy="2286000"/>
          </a:xfrm>
        </p:spPr>
        <p:txBody>
          <a:bodyPr anchor="b" anchorCtr="0"/>
          <a:lstStyle>
            <a:lvl1pPr algn="l">
              <a:buNone/>
              <a:defRPr sz="95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2438400" y="3200400"/>
            <a:ext cx="5080000" cy="8991600"/>
          </a:xfrm>
        </p:spPr>
        <p:txBody>
          <a:bodyPr/>
          <a:lstStyle>
            <a:lvl1pPr marL="0" indent="0">
              <a:buNone/>
              <a:defRPr sz="4300"/>
            </a:lvl1pPr>
            <a:lvl2pPr>
              <a:buNone/>
              <a:defRPr sz="2900"/>
            </a:lvl2pPr>
            <a:lvl3pPr>
              <a:buNone/>
              <a:defRPr sz="2400"/>
            </a:lvl3pPr>
            <a:lvl4pPr>
              <a:buNone/>
              <a:defRPr sz="2100"/>
            </a:lvl4pPr>
            <a:lvl5pPr>
              <a:buNone/>
              <a:defRPr sz="21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76E7B7-B080-49A2-A6D0-A95153C17FEC}" type="datetimeFigureOut">
              <a:rPr lang="en-US" smtClean="0"/>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en-IN" smtClean="0"/>
              <a:t>‹#›</a:t>
            </a:fld>
            <a:endParaRPr lang="en-IN"/>
          </a:p>
        </p:txBody>
      </p:sp>
      <p:sp>
        <p:nvSpPr>
          <p:cNvPr id="11" name="Content Placeholder 10"/>
          <p:cNvSpPr>
            <a:spLocks noGrp="1"/>
          </p:cNvSpPr>
          <p:nvPr>
            <p:ph sz="quarter" idx="1"/>
          </p:nvPr>
        </p:nvSpPr>
        <p:spPr>
          <a:xfrm>
            <a:off x="7924800" y="3200400"/>
            <a:ext cx="15240000" cy="899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9801100"/>
            <a:ext cx="19507200" cy="1044576"/>
          </a:xfrm>
        </p:spPr>
        <p:txBody>
          <a:bodyPr anchor="ctr">
            <a:noAutofit/>
          </a:bodyPr>
          <a:lstStyle>
            <a:lvl1pPr algn="l">
              <a:buNone/>
              <a:defRPr sz="67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2438400" y="10891650"/>
            <a:ext cx="19507200" cy="1371600"/>
          </a:xfrm>
        </p:spPr>
        <p:txBody>
          <a:bodyPr/>
          <a:lstStyle>
            <a:lvl1pPr marL="0" indent="0">
              <a:buFontTx/>
              <a:buNone/>
              <a:defRPr sz="3800"/>
            </a:lvl1pPr>
            <a:lvl2pPr>
              <a:defRPr sz="2900"/>
            </a:lvl2pPr>
            <a:lvl3pPr>
              <a:defRPr sz="2400"/>
            </a:lvl3pPr>
            <a:lvl4pPr>
              <a:defRPr sz="2100"/>
            </a:lvl4pPr>
            <a:lvl5pPr>
              <a:defRPr sz="21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76E7B7-B080-49A2-A6D0-A95153C17FEC}" type="datetimeFigureOut">
              <a:rPr lang="en-US" smtClean="0"/>
              <a:t>2/15/2024</a:t>
            </a:fld>
            <a:endParaRPr lang="en-US"/>
          </a:p>
        </p:txBody>
      </p:sp>
      <p:sp>
        <p:nvSpPr>
          <p:cNvPr id="6" name="Footer Placeholder 5"/>
          <p:cNvSpPr>
            <a:spLocks noGrp="1"/>
          </p:cNvSpPr>
          <p:nvPr>
            <p:ph type="ftr" sz="quarter" idx="11"/>
          </p:nvPr>
        </p:nvSpPr>
        <p:spPr>
          <a:xfrm>
            <a:off x="2438400" y="12344400"/>
            <a:ext cx="10363200" cy="914400"/>
          </a:xfrm>
        </p:spPr>
        <p:txBody>
          <a:bodyPr/>
          <a:lstStyle/>
          <a:p>
            <a:endParaRPr lang="en-US"/>
          </a:p>
        </p:txBody>
      </p:sp>
      <p:sp>
        <p:nvSpPr>
          <p:cNvPr id="7" name="Slide Number Placeholder 6"/>
          <p:cNvSpPr>
            <a:spLocks noGrp="1"/>
          </p:cNvSpPr>
          <p:nvPr>
            <p:ph type="sldNum" sz="quarter" idx="12"/>
          </p:nvPr>
        </p:nvSpPr>
        <p:spPr>
          <a:xfrm>
            <a:off x="390144" y="12417552"/>
            <a:ext cx="1219200" cy="914400"/>
          </a:xfrm>
        </p:spPr>
        <p:txBody>
          <a:bodyPr/>
          <a:lstStyle/>
          <a:p>
            <a:fld id="{86CB4B4D-7CA3-9044-876B-883B54F8677D}" type="slidenum">
              <a:rPr lang="en-IN" smtClean="0"/>
              <a:t>‹#›</a:t>
            </a:fld>
            <a:endParaRPr lang="en-IN"/>
          </a:p>
        </p:txBody>
      </p:sp>
      <p:sp>
        <p:nvSpPr>
          <p:cNvPr id="11" name="Rectangle 10"/>
          <p:cNvSpPr/>
          <p:nvPr/>
        </p:nvSpPr>
        <p:spPr>
          <a:xfrm flipV="1">
            <a:off x="182152" y="9367110"/>
            <a:ext cx="24018240" cy="1828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12" name="Rectangle 11"/>
          <p:cNvSpPr/>
          <p:nvPr/>
        </p:nvSpPr>
        <p:spPr>
          <a:xfrm>
            <a:off x="182689" y="9300949"/>
            <a:ext cx="24017704" cy="9143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13" name="Rectangle 12"/>
          <p:cNvSpPr/>
          <p:nvPr/>
        </p:nvSpPr>
        <p:spPr>
          <a:xfrm>
            <a:off x="182695" y="9546449"/>
            <a:ext cx="24017699" cy="9761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3" name="Picture Placeholder 2"/>
          <p:cNvSpPr>
            <a:spLocks noGrp="1"/>
          </p:cNvSpPr>
          <p:nvPr>
            <p:ph type="pic" idx="1"/>
          </p:nvPr>
        </p:nvSpPr>
        <p:spPr>
          <a:xfrm>
            <a:off x="182156" y="133351"/>
            <a:ext cx="24004995" cy="9163050"/>
          </a:xfrm>
          <a:prstGeom prst="round2SameRect">
            <a:avLst>
              <a:gd name="adj1" fmla="val 7101"/>
              <a:gd name="adj2" fmla="val 0"/>
            </a:avLst>
          </a:prstGeom>
          <a:solidFill>
            <a:schemeClr val="bg2"/>
          </a:solidFill>
          <a:ln w="6350">
            <a:solidFill>
              <a:schemeClr val="tx1"/>
            </a:solidFill>
          </a:ln>
        </p:spPr>
        <p:txBody>
          <a:bodyPr/>
          <a:lstStyle>
            <a:lvl1pPr marL="0" indent="0">
              <a:buNone/>
              <a:defRPr sz="76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24384000" cy="13716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217709" tIns="108855" rIns="217709" bIns="108855" rtlCol="0" anchor="ctr"/>
          <a:lstStyle/>
          <a:p>
            <a:pPr algn="ctr" eaLnBrk="1" latinLnBrk="0" hangingPunct="1"/>
            <a:endParaRPr kumimoji="0" lang="en-US"/>
          </a:p>
        </p:txBody>
      </p:sp>
      <p:sp useBgFill="1">
        <p:nvSpPr>
          <p:cNvPr id="8" name="Rounded Rectangle 7"/>
          <p:cNvSpPr/>
          <p:nvPr/>
        </p:nvSpPr>
        <p:spPr>
          <a:xfrm>
            <a:off x="170688" y="139510"/>
            <a:ext cx="24035659" cy="1338681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217709" tIns="108855" rIns="217709" bIns="108855" anchor="ctr"/>
          <a:lstStyle/>
          <a:p>
            <a:pPr algn="ctr" eaLnBrk="1" latinLnBrk="0" hangingPunct="1"/>
            <a:endParaRPr kumimoji="0" lang="en-US"/>
          </a:p>
        </p:txBody>
      </p:sp>
      <p:sp>
        <p:nvSpPr>
          <p:cNvPr id="22" name="Title Placeholder 21"/>
          <p:cNvSpPr>
            <a:spLocks noGrp="1"/>
          </p:cNvSpPr>
          <p:nvPr>
            <p:ph type="title"/>
          </p:nvPr>
        </p:nvSpPr>
        <p:spPr>
          <a:xfrm>
            <a:off x="2438400" y="549276"/>
            <a:ext cx="20726400" cy="2286000"/>
          </a:xfrm>
          <a:prstGeom prst="rect">
            <a:avLst/>
          </a:prstGeom>
        </p:spPr>
        <p:txBody>
          <a:bodyPr lIns="217709" tIns="108855" rIns="217709" bIns="217709"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2438400" y="2895600"/>
            <a:ext cx="20726400" cy="9144000"/>
          </a:xfrm>
          <a:prstGeom prst="rect">
            <a:avLst/>
          </a:prstGeom>
        </p:spPr>
        <p:txBody>
          <a:bodyPr lIns="217709" tIns="108855" rIns="217709" bIns="10885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16459200" y="12382500"/>
            <a:ext cx="6604000" cy="952500"/>
          </a:xfrm>
          <a:prstGeom prst="rect">
            <a:avLst/>
          </a:prstGeom>
        </p:spPr>
        <p:txBody>
          <a:bodyPr lIns="217709" tIns="108855" rIns="217709" bIns="108855" anchor="ctr" anchorCtr="0"/>
          <a:lstStyle>
            <a:lvl1pPr algn="r" eaLnBrk="1" latinLnBrk="0" hangingPunct="1">
              <a:defRPr kumimoji="0" sz="3300">
                <a:solidFill>
                  <a:schemeClr val="tx2"/>
                </a:solidFill>
              </a:defRPr>
            </a:lvl1pPr>
          </a:lstStyle>
          <a:p>
            <a:fld id="{F076E7B7-B080-49A2-A6D0-A95153C17FEC}" type="datetimeFigureOut">
              <a:rPr lang="en-US" smtClean="0"/>
              <a:t>2/15/2024</a:t>
            </a:fld>
            <a:endParaRPr lang="en-US"/>
          </a:p>
        </p:txBody>
      </p:sp>
      <p:sp>
        <p:nvSpPr>
          <p:cNvPr id="3" name="Footer Placeholder 2"/>
          <p:cNvSpPr>
            <a:spLocks noGrp="1"/>
          </p:cNvSpPr>
          <p:nvPr>
            <p:ph type="ftr" sz="quarter" idx="3"/>
          </p:nvPr>
        </p:nvSpPr>
        <p:spPr>
          <a:xfrm>
            <a:off x="2438400" y="12344400"/>
            <a:ext cx="10566400" cy="914400"/>
          </a:xfrm>
          <a:prstGeom prst="rect">
            <a:avLst/>
          </a:prstGeom>
        </p:spPr>
        <p:txBody>
          <a:bodyPr lIns="217709" tIns="108855" rIns="217709" bIns="108855" anchor="ctr" anchorCtr="0"/>
          <a:lstStyle>
            <a:lvl1pPr eaLnBrk="1" latinLnBrk="0" hangingPunct="1">
              <a:defRPr kumimoji="0" sz="3300">
                <a:solidFill>
                  <a:schemeClr val="tx2"/>
                </a:solidFill>
              </a:defRPr>
            </a:lvl1pPr>
          </a:lstStyle>
          <a:p>
            <a:endParaRPr lang="en-US"/>
          </a:p>
        </p:txBody>
      </p:sp>
      <p:sp>
        <p:nvSpPr>
          <p:cNvPr id="23" name="Slide Number Placeholder 22"/>
          <p:cNvSpPr>
            <a:spLocks noGrp="1"/>
          </p:cNvSpPr>
          <p:nvPr>
            <p:ph type="sldNum" sz="quarter" idx="4"/>
          </p:nvPr>
        </p:nvSpPr>
        <p:spPr>
          <a:xfrm>
            <a:off x="390144" y="12420600"/>
            <a:ext cx="1219200" cy="914400"/>
          </a:xfrm>
          <a:prstGeom prst="ellipse">
            <a:avLst/>
          </a:prstGeom>
          <a:solidFill>
            <a:schemeClr val="accent1"/>
          </a:solidFill>
        </p:spPr>
        <p:txBody>
          <a:bodyPr wrap="none" lIns="0" tIns="0" rIns="0" bIns="0" anchor="ctr" anchorCtr="1">
            <a:noAutofit/>
          </a:bodyPr>
          <a:lstStyle>
            <a:lvl1pPr algn="ctr" eaLnBrk="1" latinLnBrk="0" hangingPunct="1">
              <a:defRPr kumimoji="0" sz="3300">
                <a:solidFill>
                  <a:srgbClr val="FFFFFF"/>
                </a:solidFill>
                <a:latin typeface="+mj-lt"/>
                <a:ea typeface="+mj-ea"/>
                <a:cs typeface="+mj-cs"/>
              </a:defRPr>
            </a:lvl1pPr>
          </a:lstStyle>
          <a:p>
            <a:fld id="{86CB4B4D-7CA3-9044-876B-883B54F8677D}"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Lst>
  <p:txStyles>
    <p:titleStyle>
      <a:lvl1pPr algn="l" rtl="0" eaLnBrk="1" latinLnBrk="0" hangingPunct="1">
        <a:spcBef>
          <a:spcPct val="0"/>
        </a:spcBef>
        <a:buNone/>
        <a:defRPr kumimoji="0" sz="9500" kern="1200">
          <a:solidFill>
            <a:schemeClr val="tx2"/>
          </a:solidFill>
          <a:latin typeface="+mj-lt"/>
          <a:ea typeface="+mj-ea"/>
          <a:cs typeface="+mj-cs"/>
        </a:defRPr>
      </a:lvl1pPr>
    </p:titleStyle>
    <p:bodyStyle>
      <a:lvl1pPr marL="653128" indent="-653128" algn="l" rtl="0" eaLnBrk="1" latinLnBrk="0" hangingPunct="1">
        <a:spcBef>
          <a:spcPts val="1381"/>
        </a:spcBef>
        <a:buClr>
          <a:schemeClr val="accent1"/>
        </a:buClr>
        <a:buSzPct val="85000"/>
        <a:buFont typeface="Wingdings 2"/>
        <a:buChar char=""/>
        <a:defRPr kumimoji="0" sz="6200" kern="1200">
          <a:solidFill>
            <a:schemeClr val="tx1"/>
          </a:solidFill>
          <a:latin typeface="+mn-lt"/>
          <a:ea typeface="+mn-ea"/>
          <a:cs typeface="+mn-cs"/>
        </a:defRPr>
      </a:lvl1pPr>
      <a:lvl2pPr marL="1306257" indent="-544274" algn="l" rtl="0" eaLnBrk="1" latinLnBrk="0" hangingPunct="1">
        <a:spcBef>
          <a:spcPts val="881"/>
        </a:spcBef>
        <a:buClr>
          <a:schemeClr val="accent2"/>
        </a:buClr>
        <a:buSzPct val="85000"/>
        <a:buFont typeface="Wingdings 2"/>
        <a:buChar char=""/>
        <a:defRPr kumimoji="0" sz="5700" kern="1200">
          <a:solidFill>
            <a:schemeClr val="tx1"/>
          </a:solidFill>
          <a:latin typeface="+mn-lt"/>
          <a:ea typeface="+mn-ea"/>
          <a:cs typeface="+mn-cs"/>
        </a:defRPr>
      </a:lvl2pPr>
      <a:lvl3pPr marL="1959385" indent="-544274" algn="l" rtl="0" eaLnBrk="1" latinLnBrk="0" hangingPunct="1">
        <a:spcBef>
          <a:spcPts val="881"/>
        </a:spcBef>
        <a:buClr>
          <a:schemeClr val="accent1">
            <a:tint val="60000"/>
          </a:schemeClr>
        </a:buClr>
        <a:buSzPct val="85000"/>
        <a:buFont typeface="Wingdings 2"/>
        <a:buChar char=""/>
        <a:defRPr kumimoji="0" sz="4800" kern="1200">
          <a:solidFill>
            <a:schemeClr val="tx1"/>
          </a:solidFill>
          <a:latin typeface="+mn-lt"/>
          <a:ea typeface="+mn-ea"/>
          <a:cs typeface="+mn-cs"/>
        </a:defRPr>
      </a:lvl3pPr>
      <a:lvl4pPr marL="2612514" indent="-544274" algn="l" rtl="0" eaLnBrk="1" latinLnBrk="0" hangingPunct="1">
        <a:spcBef>
          <a:spcPts val="881"/>
        </a:spcBef>
        <a:buClr>
          <a:schemeClr val="accent3"/>
        </a:buClr>
        <a:buSzPct val="80000"/>
        <a:buFont typeface="Wingdings 2"/>
        <a:buChar char=""/>
        <a:defRPr kumimoji="0" sz="4800" kern="1200">
          <a:solidFill>
            <a:schemeClr val="tx1"/>
          </a:solidFill>
          <a:latin typeface="+mn-lt"/>
          <a:ea typeface="+mn-ea"/>
          <a:cs typeface="+mn-cs"/>
        </a:defRPr>
      </a:lvl4pPr>
      <a:lvl5pPr marL="3265642" indent="-544274" algn="l" rtl="0" eaLnBrk="1" latinLnBrk="0" hangingPunct="1">
        <a:spcBef>
          <a:spcPts val="881"/>
        </a:spcBef>
        <a:buClr>
          <a:schemeClr val="accent3"/>
        </a:buClr>
        <a:buFontTx/>
        <a:buChar char="o"/>
        <a:defRPr kumimoji="0" sz="4800" kern="1200">
          <a:solidFill>
            <a:schemeClr val="tx1"/>
          </a:solidFill>
          <a:latin typeface="+mn-lt"/>
          <a:ea typeface="+mn-ea"/>
          <a:cs typeface="+mn-cs"/>
        </a:defRPr>
      </a:lvl5pPr>
      <a:lvl6pPr marL="3918771" indent="-544274" algn="l" rtl="0" eaLnBrk="1" latinLnBrk="0" hangingPunct="1">
        <a:spcBef>
          <a:spcPts val="881"/>
        </a:spcBef>
        <a:buClr>
          <a:schemeClr val="accent3"/>
        </a:buClr>
        <a:buChar char="•"/>
        <a:defRPr kumimoji="0" sz="4300" kern="1200" baseline="0">
          <a:solidFill>
            <a:schemeClr val="tx1"/>
          </a:solidFill>
          <a:latin typeface="+mn-lt"/>
          <a:ea typeface="+mn-ea"/>
          <a:cs typeface="+mn-cs"/>
        </a:defRPr>
      </a:lvl6pPr>
      <a:lvl7pPr marL="4571899" indent="-544274" algn="l" rtl="0" eaLnBrk="1" latinLnBrk="0" hangingPunct="1">
        <a:spcBef>
          <a:spcPts val="881"/>
        </a:spcBef>
        <a:buClr>
          <a:schemeClr val="accent2"/>
        </a:buClr>
        <a:buChar char="•"/>
        <a:defRPr kumimoji="0" sz="4300" kern="1200">
          <a:solidFill>
            <a:schemeClr val="tx1"/>
          </a:solidFill>
          <a:latin typeface="+mn-lt"/>
          <a:ea typeface="+mn-ea"/>
          <a:cs typeface="+mn-cs"/>
        </a:defRPr>
      </a:lvl7pPr>
      <a:lvl8pPr marL="5225028" indent="-544274" algn="l" rtl="0" eaLnBrk="1" latinLnBrk="0" hangingPunct="1">
        <a:spcBef>
          <a:spcPts val="881"/>
        </a:spcBef>
        <a:buClr>
          <a:schemeClr val="accent1">
            <a:tint val="60000"/>
          </a:schemeClr>
        </a:buClr>
        <a:buChar char="•"/>
        <a:defRPr kumimoji="0" sz="4300" kern="1200">
          <a:solidFill>
            <a:schemeClr val="tx1"/>
          </a:solidFill>
          <a:latin typeface="+mn-lt"/>
          <a:ea typeface="+mn-ea"/>
          <a:cs typeface="+mn-cs"/>
        </a:defRPr>
      </a:lvl8pPr>
      <a:lvl9pPr marL="5878156" indent="-544274" algn="l" rtl="0" eaLnBrk="1" latinLnBrk="0" hangingPunct="1">
        <a:spcBef>
          <a:spcPts val="881"/>
        </a:spcBef>
        <a:buClr>
          <a:schemeClr val="accent2">
            <a:tint val="60000"/>
          </a:schemeClr>
        </a:buClr>
        <a:buChar char="•"/>
        <a:defRPr kumimoji="0" sz="43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088547" algn="l" rtl="0" eaLnBrk="1" latinLnBrk="0" hangingPunct="1">
        <a:defRPr kumimoji="0" kern="1200">
          <a:solidFill>
            <a:schemeClr val="tx1"/>
          </a:solidFill>
          <a:latin typeface="+mn-lt"/>
          <a:ea typeface="+mn-ea"/>
          <a:cs typeface="+mn-cs"/>
        </a:defRPr>
      </a:lvl2pPr>
      <a:lvl3pPr marL="2177095" algn="l" rtl="0" eaLnBrk="1" latinLnBrk="0" hangingPunct="1">
        <a:defRPr kumimoji="0" kern="1200">
          <a:solidFill>
            <a:schemeClr val="tx1"/>
          </a:solidFill>
          <a:latin typeface="+mn-lt"/>
          <a:ea typeface="+mn-ea"/>
          <a:cs typeface="+mn-cs"/>
        </a:defRPr>
      </a:lvl3pPr>
      <a:lvl4pPr marL="3265642" algn="l" rtl="0" eaLnBrk="1" latinLnBrk="0" hangingPunct="1">
        <a:defRPr kumimoji="0" kern="1200">
          <a:solidFill>
            <a:schemeClr val="tx1"/>
          </a:solidFill>
          <a:latin typeface="+mn-lt"/>
          <a:ea typeface="+mn-ea"/>
          <a:cs typeface="+mn-cs"/>
        </a:defRPr>
      </a:lvl4pPr>
      <a:lvl5pPr marL="4354190" algn="l" rtl="0" eaLnBrk="1" latinLnBrk="0" hangingPunct="1">
        <a:defRPr kumimoji="0" kern="1200">
          <a:solidFill>
            <a:schemeClr val="tx1"/>
          </a:solidFill>
          <a:latin typeface="+mn-lt"/>
          <a:ea typeface="+mn-ea"/>
          <a:cs typeface="+mn-cs"/>
        </a:defRPr>
      </a:lvl5pPr>
      <a:lvl6pPr marL="5442737" algn="l" rtl="0" eaLnBrk="1" latinLnBrk="0" hangingPunct="1">
        <a:defRPr kumimoji="0" kern="1200">
          <a:solidFill>
            <a:schemeClr val="tx1"/>
          </a:solidFill>
          <a:latin typeface="+mn-lt"/>
          <a:ea typeface="+mn-ea"/>
          <a:cs typeface="+mn-cs"/>
        </a:defRPr>
      </a:lvl6pPr>
      <a:lvl7pPr marL="6531285" algn="l" rtl="0" eaLnBrk="1" latinLnBrk="0" hangingPunct="1">
        <a:defRPr kumimoji="0" kern="1200">
          <a:solidFill>
            <a:schemeClr val="tx1"/>
          </a:solidFill>
          <a:latin typeface="+mn-lt"/>
          <a:ea typeface="+mn-ea"/>
          <a:cs typeface="+mn-cs"/>
        </a:defRPr>
      </a:lvl7pPr>
      <a:lvl8pPr marL="7619832" algn="l" rtl="0" eaLnBrk="1" latinLnBrk="0" hangingPunct="1">
        <a:defRPr kumimoji="0" kern="1200">
          <a:solidFill>
            <a:schemeClr val="tx1"/>
          </a:solidFill>
          <a:latin typeface="+mn-lt"/>
          <a:ea typeface="+mn-ea"/>
          <a:cs typeface="+mn-cs"/>
        </a:defRPr>
      </a:lvl8pPr>
      <a:lvl9pPr marL="87083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DONE BY…"/>
          <p:cNvSpPr txBox="1">
            <a:spLocks noGrp="1"/>
          </p:cNvSpPr>
          <p:nvPr>
            <p:ph type="subTitle" idx="1"/>
          </p:nvPr>
        </p:nvSpPr>
        <p:spPr>
          <a:xfrm>
            <a:off x="2038872" y="6569968"/>
            <a:ext cx="20269200" cy="597666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r>
              <a:rPr lang="en-IN" b="1" dirty="0" smtClean="0">
                <a:latin typeface="Arial Rounded MT Bold" pitchFamily="34" charset="0"/>
              </a:rPr>
              <a:t>MANAGEMENT OF ABHIGHATAJANYA APABAHUKA (TRAUMATIC FROZEN SHOULDER) BY AYURVEDA: A CASE STUDY</a:t>
            </a:r>
          </a:p>
          <a:p>
            <a:r>
              <a:rPr dirty="0" smtClean="0"/>
              <a:t>DONE </a:t>
            </a:r>
            <a:r>
              <a:rPr dirty="0"/>
              <a:t>BY</a:t>
            </a:r>
          </a:p>
          <a:p>
            <a:r>
              <a:rPr dirty="0"/>
              <a:t>DR SHUHAINA PATTUPARA </a:t>
            </a:r>
          </a:p>
          <a:p>
            <a:r>
              <a:rPr dirty="0"/>
              <a:t>DR HANEENA </a:t>
            </a:r>
            <a:r>
              <a:rPr dirty="0" smtClean="0"/>
              <a:t>NARGEES</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776" y="449288"/>
            <a:ext cx="11831754" cy="61206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5696" y="6569968"/>
            <a:ext cx="13639618" cy="6832799"/>
          </a:xfrm>
          <a:prstGeom prst="rect">
            <a:avLst/>
          </a:prstGeom>
        </p:spPr>
      </p:pic>
    </p:spTree>
    <p:extLst>
      <p:ext uri="{BB962C8B-B14F-4D97-AF65-F5344CB8AC3E}">
        <p14:creationId xmlns:p14="http://schemas.microsoft.com/office/powerpoint/2010/main" val="44736241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DISCUSSION"/>
          <p:cNvSpPr txBox="1">
            <a:spLocks noGrp="1"/>
          </p:cNvSpPr>
          <p:nvPr>
            <p:ph type="title"/>
          </p:nvPr>
        </p:nvSpPr>
        <p:spPr>
          <a:xfrm>
            <a:off x="8375576" y="449288"/>
            <a:ext cx="20269200" cy="1487443"/>
          </a:xfrm>
          <a:prstGeom prst="rect">
            <a:avLst/>
          </a:prstGeom>
        </p:spPr>
        <p:txBody>
          <a:bodyPr/>
          <a:lstStyle>
            <a:lvl1pPr defTabSz="718184">
              <a:defRPr sz="7134"/>
            </a:lvl1pPr>
          </a:lstStyle>
          <a:p>
            <a:r>
              <a:rPr dirty="0"/>
              <a:t>DISCUSSION </a:t>
            </a:r>
          </a:p>
        </p:txBody>
      </p:sp>
      <p:sp>
        <p:nvSpPr>
          <p:cNvPr id="206" name="Apabahuka is the one among the Vatavyadhi which is explained in Ayurveda classics, caused by kupita Vata dosha affecting the Amsa-Pradesha and does the Akunchana of Sira ultimately leading to Bahupraspandanahara (Difficulty in the movement e the shoulder"/>
          <p:cNvSpPr txBox="1">
            <a:spLocks noGrp="1"/>
          </p:cNvSpPr>
          <p:nvPr>
            <p:ph type="body" idx="1"/>
          </p:nvPr>
        </p:nvSpPr>
        <p:spPr>
          <a:xfrm>
            <a:off x="454696" y="2465512"/>
            <a:ext cx="23672913" cy="11770205"/>
          </a:xfrm>
          <a:prstGeom prst="rect">
            <a:avLst/>
          </a:prstGeom>
        </p:spPr>
        <p:txBody>
          <a:bodyPr>
            <a:normAutofit/>
          </a:bodyPr>
          <a:lstStyle/>
          <a:p>
            <a:pPr algn="just"/>
            <a:r>
              <a:rPr sz="4400" dirty="0" err="1"/>
              <a:t>Apabahuka</a:t>
            </a:r>
            <a:r>
              <a:rPr sz="4400" dirty="0"/>
              <a:t> is the one among the </a:t>
            </a:r>
            <a:r>
              <a:rPr sz="4400" dirty="0" err="1"/>
              <a:t>Vatavyadhi</a:t>
            </a:r>
            <a:r>
              <a:rPr sz="4400" dirty="0"/>
              <a:t> which is explained in Ayurveda classics, caused by </a:t>
            </a:r>
            <a:r>
              <a:rPr sz="4400" dirty="0" err="1"/>
              <a:t>kupita</a:t>
            </a:r>
            <a:r>
              <a:rPr sz="4400" dirty="0"/>
              <a:t> </a:t>
            </a:r>
            <a:r>
              <a:rPr sz="4400" dirty="0" err="1"/>
              <a:t>Vata</a:t>
            </a:r>
            <a:r>
              <a:rPr sz="4400" dirty="0"/>
              <a:t> </a:t>
            </a:r>
            <a:r>
              <a:rPr sz="4400" dirty="0" err="1"/>
              <a:t>dosha</a:t>
            </a:r>
            <a:r>
              <a:rPr sz="4400" dirty="0"/>
              <a:t> affecting the </a:t>
            </a:r>
            <a:r>
              <a:rPr sz="4400" dirty="0" err="1"/>
              <a:t>Amsa-Pradesha</a:t>
            </a:r>
            <a:r>
              <a:rPr sz="4400" dirty="0"/>
              <a:t> and does the </a:t>
            </a:r>
            <a:r>
              <a:rPr sz="4400" dirty="0" err="1"/>
              <a:t>Akunchana</a:t>
            </a:r>
            <a:r>
              <a:rPr sz="4400" dirty="0"/>
              <a:t> of </a:t>
            </a:r>
            <a:r>
              <a:rPr sz="4400" dirty="0" err="1"/>
              <a:t>Sira</a:t>
            </a:r>
            <a:r>
              <a:rPr sz="4400" dirty="0"/>
              <a:t> ultimately leading to </a:t>
            </a:r>
            <a:r>
              <a:rPr sz="4400" dirty="0" err="1"/>
              <a:t>Bahupraspandanahara</a:t>
            </a:r>
            <a:r>
              <a:rPr sz="4400" dirty="0"/>
              <a:t> (Difficulty in the movement </a:t>
            </a:r>
            <a:r>
              <a:rPr lang="en-IN" sz="4400" dirty="0" smtClean="0"/>
              <a:t>of</a:t>
            </a:r>
            <a:r>
              <a:rPr sz="4400" dirty="0" smtClean="0"/>
              <a:t> </a:t>
            </a:r>
            <a:r>
              <a:rPr sz="4400" dirty="0"/>
              <a:t>the shoulder joint).</a:t>
            </a:r>
          </a:p>
          <a:p>
            <a:pPr algn="just"/>
            <a:r>
              <a:rPr sz="4400" dirty="0"/>
              <a:t>In the present study with the help of the above clinical findings and causative factors, it was diagnosed as </a:t>
            </a:r>
            <a:r>
              <a:rPr sz="4400" dirty="0" err="1"/>
              <a:t>Abhighatajanya</a:t>
            </a:r>
            <a:r>
              <a:rPr sz="4400" dirty="0"/>
              <a:t> </a:t>
            </a:r>
            <a:r>
              <a:rPr sz="4400" dirty="0" err="1"/>
              <a:t>Apabahuka</a:t>
            </a:r>
            <a:r>
              <a:rPr sz="4400" dirty="0"/>
              <a:t> (Traumatic frozen shoulder) and in modern science, it can be correlated with Adhesive </a:t>
            </a:r>
            <a:r>
              <a:rPr sz="4400" dirty="0" err="1"/>
              <a:t>capsulitis.The</a:t>
            </a:r>
            <a:r>
              <a:rPr sz="4400" dirty="0"/>
              <a:t> exact pathophysiology of adhesive capsulitis is unknown.</a:t>
            </a:r>
          </a:p>
          <a:p>
            <a:pPr algn="just"/>
            <a:r>
              <a:rPr sz="4400" dirty="0"/>
              <a:t> The inflammation is followed by reactive fibrosis and adhesions of the synovial lining of the </a:t>
            </a:r>
            <a:r>
              <a:rPr sz="4400" dirty="0" err="1"/>
              <a:t>joint.The</a:t>
            </a:r>
            <a:r>
              <a:rPr sz="4400" dirty="0"/>
              <a:t> most commonly accepted hypothesis states that inflammation initially occurs within the joint capsule and synovial fluid. The inflammation is followed by reactive fibrosis and adhesions of the synovial lining of the joint. The initial inflammation of the capsule leads to pain, and later the capsular fibrosis and adhesions are formed leading to a decreased range of motion in the joint. </a:t>
            </a:r>
          </a:p>
          <a:p>
            <a:pPr algn="just"/>
            <a:r>
              <a:rPr sz="4400" dirty="0"/>
              <a:t>Frozen shoulder often progresses in three stages: the freezing (painful), frozen (adhesive) and </a:t>
            </a:r>
            <a:r>
              <a:rPr sz="4400" dirty="0" smtClean="0"/>
              <a:t>thawing</a:t>
            </a:r>
            <a:r>
              <a:rPr lang="en-IN" sz="4400" dirty="0" smtClean="0"/>
              <a:t> phase.</a:t>
            </a:r>
            <a:endParaRPr sz="4400"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14736" y="953344"/>
            <a:ext cx="20264297" cy="12457384"/>
          </a:xfrm>
        </p:spPr>
        <p:txBody>
          <a:bodyPr numCol="1">
            <a:normAutofit/>
          </a:bodyPr>
          <a:lstStyle/>
          <a:p>
            <a:pPr algn="just"/>
            <a:r>
              <a:rPr lang="en-US" sz="4400" dirty="0" smtClean="0"/>
              <a:t>In </a:t>
            </a:r>
            <a:r>
              <a:rPr lang="en-US" sz="4400" dirty="0"/>
              <a:t>the freezing stage, which lasts about 2-9 months, there is a gradual onset of diffuse, severe shoulder pain that typically worsens at </a:t>
            </a:r>
            <a:r>
              <a:rPr lang="en-US" sz="4400" dirty="0" smtClean="0"/>
              <a:t>night</a:t>
            </a:r>
          </a:p>
          <a:p>
            <a:pPr algn="just"/>
            <a:r>
              <a:rPr lang="en-US" sz="4400" dirty="0"/>
              <a:t>The pain will begin to subside during the frozen stage with a characteristic progressive loss of </a:t>
            </a:r>
            <a:r>
              <a:rPr lang="en-US" sz="4400" dirty="0" err="1"/>
              <a:t>glenohumeral</a:t>
            </a:r>
            <a:r>
              <a:rPr lang="en-US" sz="4400" dirty="0"/>
              <a:t> flexion, abduction, internal rotation and external rotation. This stage can last for 4–12 months. </a:t>
            </a:r>
            <a:endParaRPr lang="en-US" sz="4400" dirty="0" smtClean="0"/>
          </a:p>
          <a:p>
            <a:pPr algn="just"/>
            <a:r>
              <a:rPr lang="en-US" sz="4400" dirty="0"/>
              <a:t>During the thawing stage, the patient experiences a gradual return of range of motion that takes about 5–26 months to complete. (8, 9, 10</a:t>
            </a:r>
            <a:r>
              <a:rPr lang="en-US" sz="4400" dirty="0" smtClean="0"/>
              <a:t>)</a:t>
            </a:r>
          </a:p>
          <a:p>
            <a:pPr algn="just"/>
            <a:r>
              <a:rPr lang="en-US" sz="4400" dirty="0"/>
              <a:t>The choice of treatment can vary with patient factors, stage at presentation and clinician preferences. Nonsurgical or conservative management is the preferred choice of </a:t>
            </a:r>
            <a:r>
              <a:rPr lang="en-US" sz="4400" dirty="0" smtClean="0"/>
              <a:t>treatment.</a:t>
            </a:r>
          </a:p>
          <a:p>
            <a:pPr algn="just"/>
            <a:r>
              <a:rPr lang="en-IN" sz="4400" dirty="0"/>
              <a:t>Conservative treatment options include analgesics, oral steroids, physical therapies, hydro dilatation, </a:t>
            </a:r>
            <a:r>
              <a:rPr lang="en-IN" sz="4400" dirty="0" err="1"/>
              <a:t>suprascapular</a:t>
            </a:r>
            <a:r>
              <a:rPr lang="en-IN" sz="4400" dirty="0"/>
              <a:t> nerve block (SNB) and </a:t>
            </a:r>
            <a:r>
              <a:rPr lang="en-IN" sz="4400" dirty="0" err="1"/>
              <a:t>intraarticular</a:t>
            </a:r>
            <a:r>
              <a:rPr lang="en-IN" sz="4400" dirty="0"/>
              <a:t> steroid or sodium </a:t>
            </a:r>
            <a:r>
              <a:rPr lang="en-IN" sz="4400" dirty="0" err="1"/>
              <a:t>hyaluronate</a:t>
            </a:r>
            <a:r>
              <a:rPr lang="en-IN" sz="4400" dirty="0"/>
              <a:t> injections. </a:t>
            </a:r>
            <a:endParaRPr lang="en-IN" sz="4400" dirty="0" smtClean="0"/>
          </a:p>
          <a:p>
            <a:pPr algn="just"/>
            <a:r>
              <a:rPr lang="en-US" sz="4400" dirty="0"/>
              <a:t>Surgical treatment is offered to patients with persistent symptoms despite conservative management; strategies include manipulation under anesthesia (MUA), arthroscopic release and open release</a:t>
            </a:r>
            <a:endParaRPr lang="en-US" sz="4400" dirty="0" smtClean="0"/>
          </a:p>
          <a:p>
            <a:pPr algn="just"/>
            <a:endParaRPr lang="en-IN" sz="4400" dirty="0"/>
          </a:p>
        </p:txBody>
      </p:sp>
    </p:spTree>
    <p:extLst>
      <p:ext uri="{BB962C8B-B14F-4D97-AF65-F5344CB8AC3E}">
        <p14:creationId xmlns:p14="http://schemas.microsoft.com/office/powerpoint/2010/main" val="297809545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30760" y="1097360"/>
            <a:ext cx="20264297" cy="11881320"/>
          </a:xfrm>
        </p:spPr>
        <p:txBody>
          <a:bodyPr numCol="1"/>
          <a:lstStyle/>
          <a:p>
            <a:r>
              <a:rPr lang="en-US" sz="4400" dirty="0"/>
              <a:t>In Ayurveda, the management is focused on </a:t>
            </a:r>
            <a:r>
              <a:rPr lang="en-US" sz="4400" dirty="0" err="1"/>
              <a:t>Vataprakopshamaka</a:t>
            </a:r>
            <a:r>
              <a:rPr lang="en-US" sz="4400" dirty="0"/>
              <a:t> through </a:t>
            </a:r>
            <a:r>
              <a:rPr lang="en-US" sz="4400" dirty="0" err="1"/>
              <a:t>Panchakarma</a:t>
            </a:r>
            <a:r>
              <a:rPr lang="en-US" sz="4400" dirty="0"/>
              <a:t> and internal medication</a:t>
            </a:r>
            <a:r>
              <a:rPr lang="en-US" dirty="0" smtClean="0"/>
              <a:t>.</a:t>
            </a:r>
          </a:p>
          <a:p>
            <a:r>
              <a:rPr lang="en-IN" sz="4400" dirty="0"/>
              <a:t>For the </a:t>
            </a:r>
            <a:r>
              <a:rPr lang="en-IN" sz="4400" dirty="0" err="1"/>
              <a:t>Sampraptivighatana</a:t>
            </a:r>
            <a:r>
              <a:rPr lang="en-IN" sz="4400" dirty="0"/>
              <a:t> (to break the pathology) of </a:t>
            </a:r>
            <a:r>
              <a:rPr lang="en-IN" sz="4400" dirty="0" err="1"/>
              <a:t>Apabahuka</a:t>
            </a:r>
            <a:r>
              <a:rPr lang="en-IN" sz="4400" dirty="0"/>
              <a:t> the medicines should possess a </a:t>
            </a:r>
            <a:r>
              <a:rPr lang="en-IN" sz="4400" dirty="0" err="1"/>
              <a:t>Shophahara</a:t>
            </a:r>
            <a:r>
              <a:rPr lang="en-IN" sz="4400" dirty="0"/>
              <a:t> (Anti-inflammatory), </a:t>
            </a:r>
            <a:r>
              <a:rPr lang="en-IN" sz="4400" dirty="0" err="1"/>
              <a:t>Vedanashamaka</a:t>
            </a:r>
            <a:r>
              <a:rPr lang="en-IN" sz="4400" dirty="0"/>
              <a:t> (Analgesic), </a:t>
            </a:r>
            <a:r>
              <a:rPr lang="en-IN" sz="4400" dirty="0" err="1"/>
              <a:t>Dhatuposhaka</a:t>
            </a:r>
            <a:r>
              <a:rPr lang="en-IN" sz="4400" dirty="0"/>
              <a:t> (Nourishes to tissue), </a:t>
            </a:r>
            <a:r>
              <a:rPr lang="en-IN" sz="4400" dirty="0" err="1"/>
              <a:t>Snigdha</a:t>
            </a:r>
            <a:r>
              <a:rPr lang="en-IN" sz="4400" dirty="0"/>
              <a:t> (Unctuous) and </a:t>
            </a:r>
            <a:r>
              <a:rPr lang="en-IN" sz="4400" dirty="0" err="1"/>
              <a:t>Vatakaphahara</a:t>
            </a:r>
            <a:r>
              <a:rPr lang="en-IN" sz="4400" dirty="0"/>
              <a:t> </a:t>
            </a:r>
            <a:r>
              <a:rPr lang="en-IN" sz="4400" dirty="0" smtClean="0"/>
              <a:t>properties</a:t>
            </a:r>
          </a:p>
          <a:p>
            <a:r>
              <a:rPr lang="en-US" sz="4400" dirty="0" err="1"/>
              <a:t>Murivenna</a:t>
            </a:r>
            <a:r>
              <a:rPr lang="en-US" sz="4400" dirty="0"/>
              <a:t> </a:t>
            </a:r>
            <a:r>
              <a:rPr lang="en-US" sz="4400" dirty="0" err="1"/>
              <a:t>Taila</a:t>
            </a:r>
            <a:r>
              <a:rPr lang="en-US" sz="4400" dirty="0"/>
              <a:t> is the mixture of eight distinct drugs with coconut oil serving as the base. Majority of these drugs having </a:t>
            </a:r>
            <a:r>
              <a:rPr lang="en-US" sz="4400" dirty="0" err="1"/>
              <a:t>Vatakaphahara</a:t>
            </a:r>
            <a:r>
              <a:rPr lang="en-US" sz="4400" dirty="0"/>
              <a:t> properties, which reduces the pain and stiffness</a:t>
            </a:r>
            <a:r>
              <a:rPr lang="en-US" sz="4400" dirty="0" smtClean="0"/>
              <a:t>.</a:t>
            </a:r>
          </a:p>
          <a:p>
            <a:r>
              <a:rPr lang="en-IN" sz="4400" dirty="0" err="1"/>
              <a:t>Tambula</a:t>
            </a:r>
            <a:r>
              <a:rPr lang="en-IN" sz="4400" dirty="0"/>
              <a:t> (Piper </a:t>
            </a:r>
            <a:r>
              <a:rPr lang="en-IN" sz="4400" dirty="0" err="1"/>
              <a:t>betle</a:t>
            </a:r>
            <a:r>
              <a:rPr lang="en-IN" sz="4400" dirty="0"/>
              <a:t> Linn) and </a:t>
            </a:r>
            <a:r>
              <a:rPr lang="en-IN" sz="4400" dirty="0" err="1"/>
              <a:t>Kumari</a:t>
            </a:r>
            <a:r>
              <a:rPr lang="en-IN" sz="4400" dirty="0"/>
              <a:t> (Aloe Vera </a:t>
            </a:r>
            <a:r>
              <a:rPr lang="en-IN" sz="4400" dirty="0" err="1"/>
              <a:t>Tourn</a:t>
            </a:r>
            <a:r>
              <a:rPr lang="en-IN" sz="4400" dirty="0"/>
              <a:t> ex Linn) also have </a:t>
            </a:r>
            <a:r>
              <a:rPr lang="en-IN" sz="4400" dirty="0" err="1"/>
              <a:t>Pittashamaka</a:t>
            </a:r>
            <a:r>
              <a:rPr lang="en-IN" sz="4400" dirty="0"/>
              <a:t> properties, which reduces inflammation, alleviate pain and tenderness. (13, 14, 15</a:t>
            </a:r>
            <a:r>
              <a:rPr lang="en-IN" sz="4400" dirty="0" smtClean="0"/>
              <a:t>)</a:t>
            </a:r>
          </a:p>
          <a:p>
            <a:r>
              <a:rPr lang="en-IN" sz="4400" dirty="0" err="1"/>
              <a:t>Patra</a:t>
            </a:r>
            <a:r>
              <a:rPr lang="en-IN" sz="4400" dirty="0"/>
              <a:t> </a:t>
            </a:r>
            <a:r>
              <a:rPr lang="en-IN" sz="4400" dirty="0" err="1"/>
              <a:t>Pottali</a:t>
            </a:r>
            <a:r>
              <a:rPr lang="en-IN" sz="4400" dirty="0"/>
              <a:t> </a:t>
            </a:r>
            <a:r>
              <a:rPr lang="en-IN" sz="4400" dirty="0" err="1"/>
              <a:t>Sweda</a:t>
            </a:r>
            <a:r>
              <a:rPr lang="en-IN" sz="4400" dirty="0"/>
              <a:t> given here, helps in reducing pain, stiffness and swelling of the affected joint. It’s mainly due to </a:t>
            </a:r>
            <a:r>
              <a:rPr lang="en-IN" sz="4400" dirty="0" err="1"/>
              <a:t>Patra</a:t>
            </a:r>
            <a:r>
              <a:rPr lang="en-IN" sz="4400" dirty="0"/>
              <a:t> having </a:t>
            </a:r>
            <a:r>
              <a:rPr lang="en-IN" sz="4400" dirty="0" err="1"/>
              <a:t>Vatahara</a:t>
            </a:r>
            <a:r>
              <a:rPr lang="en-IN" sz="4400" dirty="0"/>
              <a:t> and </a:t>
            </a:r>
            <a:r>
              <a:rPr lang="en-IN" sz="4400" dirty="0" err="1"/>
              <a:t>shothahara</a:t>
            </a:r>
            <a:r>
              <a:rPr lang="en-IN" sz="4400" dirty="0"/>
              <a:t> (~anti-inflammatory) properties as well as </a:t>
            </a:r>
            <a:r>
              <a:rPr lang="en-IN" sz="4400" dirty="0" err="1"/>
              <a:t>UshnaSuksham</a:t>
            </a:r>
            <a:r>
              <a:rPr lang="en-IN" sz="4400" dirty="0"/>
              <a:t> (hot-penetrating) </a:t>
            </a:r>
            <a:r>
              <a:rPr lang="en-IN" sz="4400" dirty="0" err="1"/>
              <a:t>Guna</a:t>
            </a:r>
            <a:r>
              <a:rPr lang="en-IN" sz="4400" dirty="0"/>
              <a:t> of </a:t>
            </a:r>
            <a:r>
              <a:rPr lang="en-IN" sz="4400" dirty="0" err="1"/>
              <a:t>Swedana</a:t>
            </a:r>
            <a:r>
              <a:rPr lang="en-IN" sz="4400" dirty="0"/>
              <a:t> Karma (sudation therapy) leading to reduction in </a:t>
            </a:r>
            <a:r>
              <a:rPr lang="en-IN" sz="4400" dirty="0" err="1"/>
              <a:t>shoola</a:t>
            </a:r>
            <a:r>
              <a:rPr lang="en-IN" sz="4400" dirty="0"/>
              <a:t>,(pain) </a:t>
            </a:r>
            <a:r>
              <a:rPr lang="en-IN" sz="4400" dirty="0" err="1"/>
              <a:t>sthamba</a:t>
            </a:r>
            <a:r>
              <a:rPr lang="en-IN" sz="4400" dirty="0"/>
              <a:t> (stiffness) and </a:t>
            </a:r>
            <a:r>
              <a:rPr lang="en-IN" sz="4400" dirty="0" err="1"/>
              <a:t>Bahuoraspandana</a:t>
            </a:r>
            <a:r>
              <a:rPr lang="en-IN" sz="4400" dirty="0"/>
              <a:t>. (impaired shoulder movement)</a:t>
            </a:r>
          </a:p>
        </p:txBody>
      </p:sp>
    </p:spTree>
    <p:extLst>
      <p:ext uri="{BB962C8B-B14F-4D97-AF65-F5344CB8AC3E}">
        <p14:creationId xmlns:p14="http://schemas.microsoft.com/office/powerpoint/2010/main" val="54899981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Mahayogaraja Guggulu is a compound Ayurvedic formulation comprising powders of herbal ingredients processed with Guggulu .The main therapeutic action as vedanasthapaka and shothahara which is attributed by the presence of Guggulu as the major ingredient."/>
          <p:cNvSpPr txBox="1">
            <a:spLocks noGrp="1"/>
          </p:cNvSpPr>
          <p:nvPr>
            <p:ph type="body" idx="1"/>
          </p:nvPr>
        </p:nvSpPr>
        <p:spPr>
          <a:xfrm>
            <a:off x="670720" y="665312"/>
            <a:ext cx="44716968" cy="12479049"/>
          </a:xfrm>
          <a:prstGeom prst="rect">
            <a:avLst/>
          </a:prstGeom>
        </p:spPr>
        <p:txBody>
          <a:bodyPr spcCol="2535390">
            <a:normAutofit/>
          </a:bodyPr>
          <a:lstStyle/>
          <a:p>
            <a:pPr marL="0" indent="0">
              <a:buNone/>
            </a:pPr>
            <a:endParaRPr lang="en-US" sz="4400" dirty="0"/>
          </a:p>
          <a:p>
            <a:r>
              <a:rPr sz="4400" dirty="0" err="1" smtClean="0"/>
              <a:t>Mahayogaraja</a:t>
            </a:r>
            <a:r>
              <a:rPr sz="4400" dirty="0" smtClean="0"/>
              <a:t> </a:t>
            </a:r>
            <a:r>
              <a:rPr sz="4400" dirty="0" err="1"/>
              <a:t>Guggulu</a:t>
            </a:r>
            <a:r>
              <a:rPr sz="4400" dirty="0"/>
              <a:t> is a compound </a:t>
            </a:r>
            <a:r>
              <a:rPr sz="4400" dirty="0" err="1"/>
              <a:t>Ayurvedic</a:t>
            </a:r>
            <a:r>
              <a:rPr sz="4400" dirty="0"/>
              <a:t> formulation comprising powders of herbal ingredients processed with </a:t>
            </a:r>
            <a:r>
              <a:rPr sz="4400" dirty="0" err="1"/>
              <a:t>Guggulu</a:t>
            </a:r>
            <a:r>
              <a:rPr sz="4400" dirty="0"/>
              <a:t> .The main therapeutic action as </a:t>
            </a:r>
            <a:r>
              <a:rPr sz="4400" dirty="0" err="1"/>
              <a:t>vedanasthapaka</a:t>
            </a:r>
            <a:r>
              <a:rPr sz="4400" dirty="0"/>
              <a:t> and </a:t>
            </a:r>
            <a:r>
              <a:rPr sz="4400" dirty="0" err="1"/>
              <a:t>shothahara</a:t>
            </a:r>
            <a:r>
              <a:rPr sz="4400" dirty="0"/>
              <a:t> which is attributed by the presence of </a:t>
            </a:r>
            <a:r>
              <a:rPr sz="4400" dirty="0" err="1"/>
              <a:t>Guggulu</a:t>
            </a:r>
            <a:r>
              <a:rPr sz="4400" dirty="0"/>
              <a:t> as the major ingredient.</a:t>
            </a:r>
          </a:p>
          <a:p>
            <a:r>
              <a:rPr sz="4400" dirty="0" err="1"/>
              <a:t>Rasnaerandadi</a:t>
            </a:r>
            <a:r>
              <a:rPr sz="4400" dirty="0"/>
              <a:t> </a:t>
            </a:r>
            <a:r>
              <a:rPr sz="4400" dirty="0" err="1"/>
              <a:t>Kashayam</a:t>
            </a:r>
            <a:r>
              <a:rPr sz="4400" dirty="0"/>
              <a:t> is having </a:t>
            </a:r>
            <a:r>
              <a:rPr sz="4400" dirty="0" err="1"/>
              <a:t>Trikasoolahara.Shulaprashamana</a:t>
            </a:r>
            <a:r>
              <a:rPr sz="4400" dirty="0"/>
              <a:t> and </a:t>
            </a:r>
            <a:r>
              <a:rPr sz="4400" dirty="0" err="1"/>
              <a:t>Shophagna</a:t>
            </a:r>
            <a:r>
              <a:rPr sz="4400" dirty="0"/>
              <a:t> properties which was given as an </a:t>
            </a:r>
            <a:r>
              <a:rPr sz="4400" dirty="0" err="1"/>
              <a:t>Anupana</a:t>
            </a:r>
            <a:r>
              <a:rPr sz="4400" dirty="0"/>
              <a:t> for </a:t>
            </a:r>
            <a:r>
              <a:rPr sz="4400" dirty="0" err="1"/>
              <a:t>Mahayograj</a:t>
            </a:r>
            <a:r>
              <a:rPr sz="4400" dirty="0"/>
              <a:t> </a:t>
            </a:r>
            <a:r>
              <a:rPr sz="4400" dirty="0" err="1"/>
              <a:t>Guggulu</a:t>
            </a:r>
            <a:r>
              <a:rPr sz="4400" dirty="0"/>
              <a:t>.</a:t>
            </a:r>
          </a:p>
          <a:p>
            <a:r>
              <a:rPr sz="4400" dirty="0" err="1"/>
              <a:t>Sthanika</a:t>
            </a:r>
            <a:r>
              <a:rPr sz="4400" dirty="0"/>
              <a:t> </a:t>
            </a:r>
            <a:r>
              <a:rPr sz="4400" dirty="0" err="1"/>
              <a:t>lepa</a:t>
            </a:r>
            <a:r>
              <a:rPr sz="4400" dirty="0"/>
              <a:t> (Local Paste) was administered on the Cervical region to the upper limb (Right) to provide relief from pain and Stiffness. The herbal ingredients used in </a:t>
            </a:r>
            <a:r>
              <a:rPr sz="4400" dirty="0" err="1"/>
              <a:t>lepa</a:t>
            </a:r>
            <a:r>
              <a:rPr sz="4400" dirty="0"/>
              <a:t> possess </a:t>
            </a:r>
            <a:r>
              <a:rPr sz="4400" dirty="0" err="1"/>
              <a:t>Vata</a:t>
            </a:r>
            <a:r>
              <a:rPr sz="4400" dirty="0"/>
              <a:t> pacifying. </a:t>
            </a:r>
            <a:r>
              <a:rPr sz="4400" dirty="0" err="1"/>
              <a:t>Shothahara</a:t>
            </a:r>
            <a:r>
              <a:rPr sz="4400" dirty="0"/>
              <a:t>, and </a:t>
            </a:r>
            <a:r>
              <a:rPr sz="4400" dirty="0" err="1"/>
              <a:t>Vedanashamaka</a:t>
            </a:r>
            <a:r>
              <a:rPr sz="4400" dirty="0"/>
              <a:t> properties</a:t>
            </a:r>
            <a:r>
              <a:rPr sz="4400" dirty="0" smtClean="0"/>
              <a:t>.</a:t>
            </a:r>
            <a:endParaRPr lang="en-IN" sz="4400" dirty="0" smtClean="0"/>
          </a:p>
          <a:p>
            <a:r>
              <a:rPr lang="en-US" sz="4400" dirty="0"/>
              <a:t>Subjective parameters assessment was done by VAS (Visual Analogue Scale), suggestive of 7 score before treatment which came down to 1 after treatment. </a:t>
            </a:r>
          </a:p>
          <a:p>
            <a:r>
              <a:rPr lang="en-US" sz="4400" dirty="0"/>
              <a:t>Objective parameters was assessed with the help of Goniometer showing the marked </a:t>
            </a:r>
            <a:r>
              <a:rPr lang="en-US" sz="4400" dirty="0" err="1"/>
              <a:t>improvement.All</a:t>
            </a:r>
            <a:r>
              <a:rPr lang="en-US" sz="4400" dirty="0"/>
              <a:t> the restricted and painful movements became normal and painless. </a:t>
            </a:r>
          </a:p>
          <a:p>
            <a:r>
              <a:rPr lang="en-US" sz="4400" dirty="0"/>
              <a:t>90% relief was noted in subjective as well as objective parameters. within 8 days of treatment. Remaining 10% relief was noted by continuing 14 days of </a:t>
            </a:r>
            <a:r>
              <a:rPr lang="en-US" sz="4400" dirty="0" err="1"/>
              <a:t>Shamana</a:t>
            </a:r>
            <a:r>
              <a:rPr lang="en-US" sz="4400" dirty="0"/>
              <a:t> </a:t>
            </a:r>
            <a:r>
              <a:rPr lang="en-US" sz="4400" dirty="0" err="1"/>
              <a:t>Aushadhi</a:t>
            </a:r>
            <a:r>
              <a:rPr lang="en-US" sz="4400" dirty="0"/>
              <a:t>.</a:t>
            </a:r>
          </a:p>
          <a:p>
            <a:endParaRPr sz="4400"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In this case of FS, management was done by Sthanika Abhyanga-Swedana and Shamana Aushadhi. Treatment showed highly significant relief in pain, stiffness, and restricted painful movement of the right shoulder. The FS is effectively managed by Ayurvedic tr"/>
          <p:cNvSpPr txBox="1">
            <a:spLocks noGrp="1"/>
          </p:cNvSpPr>
          <p:nvPr>
            <p:ph type="body" sz="quarter" idx="21"/>
          </p:nvPr>
        </p:nvSpPr>
        <p:spPr>
          <a:xfrm>
            <a:off x="814736" y="2033464"/>
            <a:ext cx="22739052" cy="10411467"/>
          </a:xfrm>
          <a:prstGeom prst="rect">
            <a:avLst/>
          </a:prstGeom>
        </p:spPr>
        <p:txBody>
          <a:bodyPr>
            <a:normAutofit/>
          </a:bodyPr>
          <a:lstStyle/>
          <a:p>
            <a:pPr algn="just"/>
            <a:r>
              <a:rPr sz="4400" b="0" dirty="0">
                <a:latin typeface="Perpetua" pitchFamily="18" charset="0"/>
              </a:rPr>
              <a:t>In this case of FS, management was done by </a:t>
            </a:r>
            <a:r>
              <a:rPr sz="4400" b="0" dirty="0" err="1">
                <a:latin typeface="Perpetua" pitchFamily="18" charset="0"/>
              </a:rPr>
              <a:t>Sthanika</a:t>
            </a:r>
            <a:r>
              <a:rPr sz="4400" b="0" dirty="0">
                <a:latin typeface="Perpetua" pitchFamily="18" charset="0"/>
              </a:rPr>
              <a:t> </a:t>
            </a:r>
            <a:r>
              <a:rPr sz="4400" b="0" dirty="0" err="1">
                <a:latin typeface="Perpetua" pitchFamily="18" charset="0"/>
              </a:rPr>
              <a:t>Abhyanga-Swedana</a:t>
            </a:r>
            <a:r>
              <a:rPr sz="4400" b="0" dirty="0">
                <a:latin typeface="Perpetua" pitchFamily="18" charset="0"/>
              </a:rPr>
              <a:t> and </a:t>
            </a:r>
            <a:r>
              <a:rPr sz="4400" b="0" dirty="0" err="1">
                <a:latin typeface="Perpetua" pitchFamily="18" charset="0"/>
              </a:rPr>
              <a:t>Shamana</a:t>
            </a:r>
            <a:r>
              <a:rPr sz="4400" b="0" dirty="0">
                <a:latin typeface="Perpetua" pitchFamily="18" charset="0"/>
              </a:rPr>
              <a:t> </a:t>
            </a:r>
            <a:r>
              <a:rPr sz="4400" b="0" dirty="0" err="1">
                <a:latin typeface="Perpetua" pitchFamily="18" charset="0"/>
              </a:rPr>
              <a:t>Aushadhi</a:t>
            </a:r>
            <a:r>
              <a:rPr sz="4400" b="0" dirty="0">
                <a:latin typeface="Perpetua" pitchFamily="18" charset="0"/>
              </a:rPr>
              <a:t>. Treatment showed highly significant relief in pain, stiffness, and restricted painful movement of the right shoulder. The FS is effectively managed by </a:t>
            </a:r>
            <a:r>
              <a:rPr sz="4400" b="0" dirty="0" err="1">
                <a:latin typeface="Perpetua" pitchFamily="18" charset="0"/>
              </a:rPr>
              <a:t>Ayurvedic</a:t>
            </a:r>
            <a:r>
              <a:rPr sz="4400" b="0" dirty="0">
                <a:latin typeface="Perpetua" pitchFamily="18" charset="0"/>
              </a:rPr>
              <a:t> treatment principles of </a:t>
            </a:r>
            <a:r>
              <a:rPr sz="4400" b="0" dirty="0" err="1">
                <a:latin typeface="Perpetua" pitchFamily="18" charset="0"/>
              </a:rPr>
              <a:t>Vatanulomana</a:t>
            </a:r>
            <a:r>
              <a:rPr sz="4400" b="0" dirty="0">
                <a:latin typeface="Perpetua" pitchFamily="18" charset="0"/>
              </a:rPr>
              <a:t>, </a:t>
            </a:r>
            <a:r>
              <a:rPr sz="4400" b="0" dirty="0" err="1">
                <a:latin typeface="Perpetua" pitchFamily="18" charset="0"/>
              </a:rPr>
              <a:t>Sthanika</a:t>
            </a:r>
            <a:r>
              <a:rPr sz="4400" b="0" dirty="0">
                <a:latin typeface="Perpetua" pitchFamily="18" charset="0"/>
              </a:rPr>
              <a:t> </a:t>
            </a:r>
            <a:r>
              <a:rPr sz="4400" b="0" dirty="0" err="1">
                <a:latin typeface="Perpetua" pitchFamily="18" charset="0"/>
              </a:rPr>
              <a:t>Abhyanga</a:t>
            </a:r>
            <a:r>
              <a:rPr sz="4400" b="0" dirty="0">
                <a:latin typeface="Perpetua" pitchFamily="18" charset="0"/>
              </a:rPr>
              <a:t>, </a:t>
            </a:r>
            <a:r>
              <a:rPr sz="4400" b="0" dirty="0" err="1">
                <a:latin typeface="Perpetua" pitchFamily="18" charset="0"/>
              </a:rPr>
              <a:t>Swedana</a:t>
            </a:r>
            <a:r>
              <a:rPr sz="4400" b="0" dirty="0">
                <a:latin typeface="Perpetua" pitchFamily="18" charset="0"/>
              </a:rPr>
              <a:t>, </a:t>
            </a:r>
            <a:r>
              <a:rPr sz="4400" b="0" dirty="0" err="1">
                <a:latin typeface="Perpetua" pitchFamily="18" charset="0"/>
              </a:rPr>
              <a:t>Lepa</a:t>
            </a:r>
            <a:r>
              <a:rPr sz="4400" b="0" dirty="0">
                <a:latin typeface="Perpetua" pitchFamily="18" charset="0"/>
              </a:rPr>
              <a:t> and Oral medications to break the </a:t>
            </a:r>
            <a:r>
              <a:rPr sz="4400" b="0" dirty="0" err="1">
                <a:latin typeface="Perpetua" pitchFamily="18" charset="0"/>
              </a:rPr>
              <a:t>Vatakaphaja</a:t>
            </a:r>
            <a:r>
              <a:rPr sz="4400" b="0" dirty="0">
                <a:latin typeface="Perpetua" pitchFamily="18" charset="0"/>
              </a:rPr>
              <a:t> </a:t>
            </a:r>
            <a:r>
              <a:rPr sz="4400" b="0" dirty="0" err="1">
                <a:latin typeface="Perpetua" pitchFamily="18" charset="0"/>
              </a:rPr>
              <a:t>samprapti</a:t>
            </a:r>
            <a:r>
              <a:rPr sz="4400" b="0" dirty="0">
                <a:latin typeface="Perpetua" pitchFamily="18" charset="0"/>
              </a:rPr>
              <a:t> of </a:t>
            </a:r>
            <a:r>
              <a:rPr sz="4400" b="0" dirty="0" err="1">
                <a:latin typeface="Perpetua" pitchFamily="18" charset="0"/>
              </a:rPr>
              <a:t>Apabahuka</a:t>
            </a:r>
            <a:r>
              <a:rPr sz="4400" b="0" dirty="0">
                <a:latin typeface="Perpetua" pitchFamily="18" charset="0"/>
              </a:rPr>
              <a:t>. Study should be carried out on a number of patients to extrapolate the same line of treatment for </a:t>
            </a:r>
            <a:r>
              <a:rPr sz="4400" b="0" dirty="0" err="1">
                <a:latin typeface="Perpetua" pitchFamily="18" charset="0"/>
              </a:rPr>
              <a:t>Apabahuka</a:t>
            </a:r>
            <a:r>
              <a:rPr sz="4400" b="0" dirty="0">
                <a:latin typeface="Perpetua" pitchFamily="18" charset="0"/>
              </a:rPr>
              <a:t>.</a:t>
            </a:r>
          </a:p>
        </p:txBody>
      </p:sp>
      <p:sp>
        <p:nvSpPr>
          <p:cNvPr id="213" name="CONCLUSION"/>
          <p:cNvSpPr txBox="1">
            <a:spLocks noGrp="1"/>
          </p:cNvSpPr>
          <p:nvPr>
            <p:ph type="title"/>
          </p:nvPr>
        </p:nvSpPr>
        <p:spPr>
          <a:xfrm>
            <a:off x="1102768" y="1601416"/>
            <a:ext cx="20269200" cy="2272842"/>
          </a:xfrm>
          <a:prstGeom prst="rect">
            <a:avLst/>
          </a:prstGeom>
        </p:spPr>
        <p:txBody>
          <a:bodyPr/>
          <a:lstStyle/>
          <a:p>
            <a:r>
              <a:rPr dirty="0"/>
              <a:t>CONCLUSION</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REFERENCE"/>
          <p:cNvSpPr txBox="1">
            <a:spLocks noGrp="1"/>
          </p:cNvSpPr>
          <p:nvPr>
            <p:ph type="title"/>
          </p:nvPr>
        </p:nvSpPr>
        <p:spPr>
          <a:xfrm>
            <a:off x="1801989" y="374440"/>
            <a:ext cx="22432058" cy="1396347"/>
          </a:xfrm>
          <a:prstGeom prst="rect">
            <a:avLst/>
          </a:prstGeom>
        </p:spPr>
        <p:txBody>
          <a:bodyPr/>
          <a:lstStyle>
            <a:lvl1pPr defTabSz="676909">
              <a:defRPr sz="6724"/>
            </a:lvl1pPr>
          </a:lstStyle>
          <a:p>
            <a:r>
              <a:t>REFERENCE </a:t>
            </a:r>
          </a:p>
        </p:txBody>
      </p:sp>
      <p:sp>
        <p:nvSpPr>
          <p:cNvPr id="216" name="Yadav T. Charaka Samhita. Ayurveda Deepika commentary by Chakrapani data, 4th Edition. Varanasi; Chaukhamba Orientalia publisher; 1994. 8-9 p.…"/>
          <p:cNvSpPr txBox="1">
            <a:spLocks noGrp="1"/>
          </p:cNvSpPr>
          <p:nvPr>
            <p:ph type="body" idx="1"/>
          </p:nvPr>
        </p:nvSpPr>
        <p:spPr>
          <a:xfrm>
            <a:off x="670720" y="1745432"/>
            <a:ext cx="22601631" cy="10987584"/>
          </a:xfrm>
          <a:prstGeom prst="rect">
            <a:avLst/>
          </a:prstGeom>
        </p:spPr>
        <p:txBody>
          <a:bodyPr>
            <a:noAutofit/>
          </a:bodyPr>
          <a:lstStyle/>
          <a:p>
            <a:pPr marL="395604" indent="-395604" defTabSz="2170121">
              <a:spcBef>
                <a:spcPts val="3700"/>
              </a:spcBef>
              <a:defRPr sz="3559"/>
            </a:pPr>
            <a:r>
              <a:rPr sz="4000" dirty="0" err="1"/>
              <a:t>Yadav</a:t>
            </a:r>
            <a:r>
              <a:rPr sz="4000" dirty="0"/>
              <a:t> T. </a:t>
            </a:r>
            <a:r>
              <a:rPr sz="4000" dirty="0" err="1"/>
              <a:t>Charaka</a:t>
            </a:r>
            <a:r>
              <a:rPr sz="4000" dirty="0"/>
              <a:t> </a:t>
            </a:r>
            <a:r>
              <a:rPr sz="4000" dirty="0" err="1"/>
              <a:t>Samhita</a:t>
            </a:r>
            <a:r>
              <a:rPr sz="4000" dirty="0"/>
              <a:t>. Ayurveda </a:t>
            </a:r>
            <a:r>
              <a:rPr sz="4000" dirty="0" err="1"/>
              <a:t>Deepika</a:t>
            </a:r>
            <a:r>
              <a:rPr sz="4000" dirty="0"/>
              <a:t> commentary by </a:t>
            </a:r>
            <a:r>
              <a:rPr sz="4000" dirty="0" err="1"/>
              <a:t>Chakrapani</a:t>
            </a:r>
            <a:r>
              <a:rPr sz="4000" dirty="0"/>
              <a:t> data, 4th Edition. Varanasi; </a:t>
            </a:r>
            <a:r>
              <a:rPr sz="4000" dirty="0" err="1"/>
              <a:t>Chaukhamba</a:t>
            </a:r>
            <a:r>
              <a:rPr sz="4000" dirty="0"/>
              <a:t> </a:t>
            </a:r>
            <a:r>
              <a:rPr sz="4000" dirty="0" err="1"/>
              <a:t>Orientalia</a:t>
            </a:r>
            <a:r>
              <a:rPr sz="4000" dirty="0"/>
              <a:t> publisher; 1994. 8-9 p.</a:t>
            </a:r>
          </a:p>
          <a:p>
            <a:pPr marL="395604" indent="-395604" defTabSz="2170121">
              <a:spcBef>
                <a:spcPts val="3700"/>
              </a:spcBef>
              <a:defRPr sz="3559"/>
            </a:pPr>
            <a:r>
              <a:rPr sz="4000" dirty="0" err="1"/>
              <a:t>Tripathi</a:t>
            </a:r>
            <a:r>
              <a:rPr sz="4000" dirty="0"/>
              <a:t> B. </a:t>
            </a:r>
            <a:r>
              <a:rPr sz="4000" dirty="0" err="1"/>
              <a:t>Astangh</a:t>
            </a:r>
            <a:r>
              <a:rPr sz="4000" dirty="0"/>
              <a:t> </a:t>
            </a:r>
            <a:r>
              <a:rPr sz="4000" dirty="0" err="1"/>
              <a:t>Hridaya</a:t>
            </a:r>
            <a:r>
              <a:rPr sz="4000" dirty="0"/>
              <a:t> of </a:t>
            </a:r>
            <a:r>
              <a:rPr sz="4000" dirty="0" err="1"/>
              <a:t>Srimadvagbhata</a:t>
            </a:r>
            <a:r>
              <a:rPr sz="4000" dirty="0"/>
              <a:t>, 3rd edition. Delhi; </a:t>
            </a:r>
            <a:r>
              <a:rPr sz="4000" dirty="0" err="1"/>
              <a:t>Chaukhamba</a:t>
            </a:r>
            <a:r>
              <a:rPr sz="4000" dirty="0"/>
              <a:t> </a:t>
            </a:r>
            <a:r>
              <a:rPr sz="4000" dirty="0" err="1"/>
              <a:t>Sananskrit</a:t>
            </a:r>
            <a:r>
              <a:rPr sz="4000" dirty="0"/>
              <a:t> </a:t>
            </a:r>
            <a:r>
              <a:rPr sz="4000" dirty="0" err="1"/>
              <a:t>Pratishthan</a:t>
            </a:r>
            <a:r>
              <a:rPr sz="4000" dirty="0"/>
              <a:t>; 2017.542p.</a:t>
            </a:r>
          </a:p>
          <a:p>
            <a:pPr marL="395604" indent="-395604" defTabSz="2170121">
              <a:spcBef>
                <a:spcPts val="3700"/>
              </a:spcBef>
              <a:defRPr sz="3559"/>
            </a:pPr>
            <a:r>
              <a:rPr sz="4000" dirty="0"/>
              <a:t>Jayson MI. Frozen shoulder: adhesive capsulitis. British medical journal (Clinical research ed.). 1981; 283(6298); 1005-1006.</a:t>
            </a:r>
          </a:p>
          <a:p>
            <a:pPr marL="395604" indent="-395604" defTabSz="2170121">
              <a:spcBef>
                <a:spcPts val="3700"/>
              </a:spcBef>
              <a:defRPr sz="3559"/>
            </a:pPr>
            <a:r>
              <a:rPr sz="4000" dirty="0"/>
              <a:t>Ricci M. Adhesive capsulitis: A review for clinicians. Journal of the American Academy of Physician Assistants. 2021; 1;34(12), 12-4. 4.</a:t>
            </a:r>
          </a:p>
          <a:p>
            <a:pPr marL="395604" indent="-395604" defTabSz="2170121">
              <a:spcBef>
                <a:spcPts val="3700"/>
              </a:spcBef>
              <a:defRPr sz="3559"/>
            </a:pPr>
            <a:r>
              <a:rPr sz="4000" dirty="0" err="1"/>
              <a:t>Hannafin</a:t>
            </a:r>
            <a:r>
              <a:rPr sz="4000" dirty="0"/>
              <a:t> JA, </a:t>
            </a:r>
            <a:r>
              <a:rPr sz="4000" dirty="0" err="1"/>
              <a:t>Chiaia</a:t>
            </a:r>
            <a:r>
              <a:rPr sz="4000" dirty="0"/>
              <a:t> TA. Adhesive capsulitis: a treatment approach. Clinical Orthopedics and Related Research®. 2000; 1; 372, 95-109.</a:t>
            </a:r>
          </a:p>
          <a:p>
            <a:pPr marL="395604" indent="-395604" defTabSz="2170121">
              <a:spcBef>
                <a:spcPts val="3700"/>
              </a:spcBef>
              <a:defRPr sz="3559"/>
            </a:pPr>
            <a:r>
              <a:rPr sz="4000" dirty="0" err="1"/>
              <a:t>Manske</a:t>
            </a:r>
            <a:r>
              <a:rPr sz="4000" dirty="0"/>
              <a:t> RC, </a:t>
            </a:r>
            <a:r>
              <a:rPr sz="4000" dirty="0" err="1"/>
              <a:t>Prohaska</a:t>
            </a:r>
            <a:r>
              <a:rPr sz="4000" dirty="0"/>
              <a:t> D. Diagnosis and management of adhesive capsulitis. Current reviews in musculoskeletal medicine. 2008; 1 (3-4). 180-189. 6.</a:t>
            </a:r>
          </a:p>
          <a:p>
            <a:pPr marL="395604" indent="-395604" defTabSz="2170121">
              <a:spcBef>
                <a:spcPts val="3700"/>
              </a:spcBef>
              <a:defRPr sz="3559"/>
            </a:pPr>
            <a:r>
              <a:rPr sz="4000" dirty="0"/>
              <a:t>https://www.ncbi.nlm.nih.gov/books/NBK532955/ dated 10-04-2020 time 14:10 IST</a:t>
            </a:r>
          </a:p>
          <a:p>
            <a:pPr marL="395604" indent="-395604" defTabSz="2170121">
              <a:spcBef>
                <a:spcPts val="3700"/>
              </a:spcBef>
              <a:defRPr sz="3559"/>
            </a:pPr>
            <a:r>
              <a:rPr sz="4000" dirty="0"/>
              <a:t>Chan HB, </a:t>
            </a:r>
            <a:r>
              <a:rPr sz="4000" dirty="0" err="1"/>
              <a:t>Pua</a:t>
            </a:r>
            <a:r>
              <a:rPr sz="4000" dirty="0"/>
              <a:t> PY, How CH. Physical therapy in the management of frozen shoulder. Singapore medical journal. 2017; 58(12), 685.</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Prestgaard TA, Fields KB, Grayzel J. Frozen shoulder (adhesive capsulitis). Retrieved January. 2012; 10(2012)1-27.…"/>
          <p:cNvSpPr txBox="1">
            <a:spLocks noGrp="1"/>
          </p:cNvSpPr>
          <p:nvPr>
            <p:ph type="body" idx="1"/>
          </p:nvPr>
        </p:nvSpPr>
        <p:spPr>
          <a:xfrm>
            <a:off x="578521" y="905894"/>
            <a:ext cx="23515722" cy="11715847"/>
          </a:xfrm>
          <a:prstGeom prst="rect">
            <a:avLst/>
          </a:prstGeom>
        </p:spPr>
        <p:txBody>
          <a:bodyPr spcCol="2685350">
            <a:normAutofit/>
          </a:bodyPr>
          <a:lstStyle/>
          <a:p>
            <a:r>
              <a:rPr sz="4000" dirty="0" err="1"/>
              <a:t>Prestgaard</a:t>
            </a:r>
            <a:r>
              <a:rPr sz="4000" dirty="0"/>
              <a:t> TA, Fields KB, </a:t>
            </a:r>
            <a:r>
              <a:rPr sz="4000" dirty="0" err="1"/>
              <a:t>Grayzel</a:t>
            </a:r>
            <a:r>
              <a:rPr sz="4000" dirty="0"/>
              <a:t> J. Frozen shoulder (adhesive capsulitis). Retrieved January. 2012; 10(2012)1-27.</a:t>
            </a:r>
          </a:p>
          <a:p>
            <a:r>
              <a:rPr sz="4000" dirty="0"/>
              <a:t>Dias R, </a:t>
            </a:r>
            <a:r>
              <a:rPr sz="4000" dirty="0" err="1"/>
              <a:t>Cutts</a:t>
            </a:r>
            <a:r>
              <a:rPr sz="4000" dirty="0"/>
              <a:t> S, </a:t>
            </a:r>
            <a:r>
              <a:rPr sz="4000" dirty="0" err="1"/>
              <a:t>Massoud</a:t>
            </a:r>
            <a:r>
              <a:rPr sz="4000" dirty="0"/>
              <a:t> S. Frozen shoulder. British medical journal. 2005; 331(7530); 1453-1456.</a:t>
            </a:r>
          </a:p>
          <a:p>
            <a:r>
              <a:rPr sz="4000" dirty="0" err="1"/>
              <a:t>Georgiannos</a:t>
            </a:r>
            <a:r>
              <a:rPr sz="4000" dirty="0"/>
              <a:t> D. Markopoulos G, </a:t>
            </a:r>
            <a:r>
              <a:rPr sz="4000" dirty="0" err="1"/>
              <a:t>Devetzi</a:t>
            </a:r>
            <a:r>
              <a:rPr sz="4000" dirty="0"/>
              <a:t> E, </a:t>
            </a:r>
            <a:r>
              <a:rPr sz="4000" dirty="0" err="1"/>
              <a:t>Bisbinas</a:t>
            </a:r>
            <a:r>
              <a:rPr sz="4000" dirty="0"/>
              <a:t> I. Adhesive Capsulitis of the Shoulder. Is there Consensus Regarding the Treatment? A Comprehensive Review. The Open </a:t>
            </a:r>
            <a:r>
              <a:rPr sz="4000" dirty="0" err="1"/>
              <a:t>Orthopaedics</a:t>
            </a:r>
            <a:r>
              <a:rPr sz="4000" dirty="0"/>
              <a:t> Journal 2017; 11; 65-76</a:t>
            </a:r>
          </a:p>
          <a:p>
            <a:r>
              <a:rPr sz="4000" dirty="0"/>
              <a:t>Date A, </a:t>
            </a:r>
            <a:r>
              <a:rPr sz="4000" dirty="0" err="1"/>
              <a:t>Rahman</a:t>
            </a:r>
            <a:r>
              <a:rPr sz="4000" dirty="0"/>
              <a:t> L. Frozen shoulder: overview of clinical presentation and review of the current evidence base for management strategies. Future Science OA. 2020; 6(10); 647.</a:t>
            </a:r>
          </a:p>
          <a:p>
            <a:r>
              <a:rPr sz="4000" dirty="0" err="1"/>
              <a:t>Gauttam</a:t>
            </a:r>
            <a:r>
              <a:rPr sz="4000" dirty="0"/>
              <a:t> J, </a:t>
            </a:r>
            <a:r>
              <a:rPr sz="4000" dirty="0" err="1"/>
              <a:t>Bhatted</a:t>
            </a:r>
            <a:r>
              <a:rPr sz="4000" dirty="0"/>
              <a:t> S, </a:t>
            </a:r>
            <a:r>
              <a:rPr sz="4000" dirty="0" err="1"/>
              <a:t>Yadav</a:t>
            </a:r>
            <a:r>
              <a:rPr sz="4000" dirty="0"/>
              <a:t> U. Management of </a:t>
            </a:r>
            <a:r>
              <a:rPr sz="4000" dirty="0" err="1"/>
              <a:t>Spondylosis</a:t>
            </a:r>
            <a:r>
              <a:rPr sz="4000" dirty="0"/>
              <a:t> Induced Sciatica through </a:t>
            </a:r>
            <a:r>
              <a:rPr sz="4000" dirty="0" err="1"/>
              <a:t>Panchakarma</a:t>
            </a:r>
            <a:r>
              <a:rPr sz="4000" dirty="0"/>
              <a:t> </a:t>
            </a:r>
            <a:r>
              <a:rPr sz="4000" dirty="0" err="1"/>
              <a:t>wsr</a:t>
            </a:r>
            <a:r>
              <a:rPr sz="4000" dirty="0"/>
              <a:t> to </a:t>
            </a:r>
            <a:r>
              <a:rPr sz="4000" dirty="0" err="1"/>
              <a:t>Vata</a:t>
            </a:r>
            <a:r>
              <a:rPr sz="4000" dirty="0"/>
              <a:t> </a:t>
            </a:r>
            <a:r>
              <a:rPr sz="4000" dirty="0" err="1"/>
              <a:t>Kaphaja</a:t>
            </a:r>
            <a:r>
              <a:rPr sz="4000" dirty="0"/>
              <a:t> </a:t>
            </a:r>
            <a:r>
              <a:rPr sz="4000" dirty="0" err="1"/>
              <a:t>Gridhrasi</a:t>
            </a:r>
            <a:r>
              <a:rPr sz="4000" dirty="0"/>
              <a:t>-A Case Study. Journal of Ayurveda and Integrated Medical Sciences, 2019; 4(04); 366-370.</a:t>
            </a:r>
          </a:p>
          <a:p>
            <a:r>
              <a:rPr sz="4000" dirty="0" err="1"/>
              <a:t>Ghodela</a:t>
            </a:r>
            <a:r>
              <a:rPr sz="4000" dirty="0"/>
              <a:t> NK, Prasad P, </a:t>
            </a:r>
            <a:r>
              <a:rPr sz="4000" dirty="0" err="1"/>
              <a:t>Dudhamal</a:t>
            </a:r>
            <a:r>
              <a:rPr sz="4000" dirty="0"/>
              <a:t> TS. Clinical Efficacy of </a:t>
            </a:r>
            <a:r>
              <a:rPr sz="4000" dirty="0" err="1"/>
              <a:t>Murivenna</a:t>
            </a:r>
            <a:r>
              <a:rPr sz="4000" dirty="0"/>
              <a:t> oil </a:t>
            </a:r>
            <a:r>
              <a:rPr sz="4000" dirty="0" err="1"/>
              <a:t>Parisheka</a:t>
            </a:r>
            <a:r>
              <a:rPr sz="4000" dirty="0"/>
              <a:t> in the management of soft tissue injury </a:t>
            </a:r>
            <a:r>
              <a:rPr sz="4000" dirty="0" err="1"/>
              <a:t>wsr</a:t>
            </a:r>
            <a:r>
              <a:rPr sz="4000" dirty="0"/>
              <a:t> to </a:t>
            </a:r>
            <a:r>
              <a:rPr sz="4000" dirty="0" err="1"/>
              <a:t>achillis</a:t>
            </a:r>
            <a:r>
              <a:rPr sz="4000" dirty="0"/>
              <a:t> </a:t>
            </a:r>
            <a:r>
              <a:rPr sz="4000" dirty="0" err="1"/>
              <a:t>tendinopathy</a:t>
            </a:r>
            <a:r>
              <a:rPr sz="4000" dirty="0"/>
              <a:t>-A case study. European Journal of Biomedical. 2017; 4(6); 496-498.</a:t>
            </a:r>
          </a:p>
          <a:p>
            <a:r>
              <a:rPr sz="4000" dirty="0" err="1"/>
              <a:t>Hepsibah</a:t>
            </a:r>
            <a:r>
              <a:rPr sz="4000" dirty="0"/>
              <a:t> PT, </a:t>
            </a:r>
            <a:r>
              <a:rPr sz="4000" dirty="0" err="1"/>
              <a:t>Rosamma</a:t>
            </a:r>
            <a:r>
              <a:rPr sz="4000" dirty="0"/>
              <a:t> MP, Prasad NB, Kumar PS. </a:t>
            </a:r>
            <a:r>
              <a:rPr sz="4000" dirty="0" err="1"/>
              <a:t>Standardisation</a:t>
            </a:r>
            <a:r>
              <a:rPr sz="4000" dirty="0"/>
              <a:t> of </a:t>
            </a:r>
            <a:r>
              <a:rPr sz="4000" dirty="0" err="1"/>
              <a:t>murivenna</a:t>
            </a:r>
            <a:r>
              <a:rPr sz="4000" dirty="0"/>
              <a:t> and </a:t>
            </a:r>
            <a:r>
              <a:rPr sz="4000" dirty="0" err="1"/>
              <a:t>hemajeevantitaila</a:t>
            </a:r>
            <a:r>
              <a:rPr sz="4000" dirty="0"/>
              <a:t>. Ancient Science of Life. 1993; 12(3-4): 428.</a:t>
            </a:r>
          </a:p>
          <a:p>
            <a:r>
              <a:rPr sz="4000" dirty="0" err="1"/>
              <a:t>Kumbar</a:t>
            </a:r>
            <a:r>
              <a:rPr sz="4000" dirty="0"/>
              <a:t> P, Rajput L, Singh G. </a:t>
            </a:r>
            <a:r>
              <a:rPr sz="4000" dirty="0" err="1"/>
              <a:t>Ayurvedic</a:t>
            </a:r>
            <a:r>
              <a:rPr sz="4000" dirty="0"/>
              <a:t> Management of Frozen Shoulder (</a:t>
            </a:r>
            <a:r>
              <a:rPr sz="4000" dirty="0" err="1"/>
              <a:t>Apabahuk</a:t>
            </a:r>
            <a:r>
              <a:rPr sz="4000" dirty="0"/>
              <a:t>)- A Case Report. International Journal of </a:t>
            </a:r>
            <a:r>
              <a:rPr sz="4000" dirty="0" err="1"/>
              <a:t>Ayurvedic</a:t>
            </a:r>
            <a:r>
              <a:rPr sz="4000" dirty="0"/>
              <a:t> Medicine 2021; 12(2): 416-420.</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THANK YOU"/>
          <p:cNvSpPr txBox="1">
            <a:spLocks noGrp="1"/>
          </p:cNvSpPr>
          <p:nvPr>
            <p:ph type="body" sz="half" idx="1"/>
          </p:nvPr>
        </p:nvSpPr>
        <p:spPr>
          <a:prstGeom prst="rect">
            <a:avLst/>
          </a:prstGeom>
        </p:spPr>
        <p:txBody>
          <a:bodyPr/>
          <a:lstStyle>
            <a:lvl1pPr defTabSz="2413955">
              <a:defRPr sz="24750" spc="-494"/>
            </a:lvl1pPr>
          </a:lstStyle>
          <a:p>
            <a:r>
              <a:t>THANK YOU</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ABSTRACT"/>
          <p:cNvSpPr txBox="1">
            <a:spLocks noGrp="1"/>
          </p:cNvSpPr>
          <p:nvPr>
            <p:ph type="title"/>
          </p:nvPr>
        </p:nvSpPr>
        <p:spPr>
          <a:prstGeom prst="rect">
            <a:avLst/>
          </a:prstGeom>
        </p:spPr>
        <p:txBody>
          <a:bodyPr/>
          <a:lstStyle/>
          <a:p>
            <a:r>
              <a:t>ABSTRACT </a:t>
            </a:r>
          </a:p>
        </p:txBody>
      </p:sp>
      <p:sp>
        <p:nvSpPr>
          <p:cNvPr id="185" name="Apabahuka (Frozen shoulder-FS) is a disease that affects the shoulder joint.…"/>
          <p:cNvSpPr txBox="1">
            <a:spLocks noGrp="1"/>
          </p:cNvSpPr>
          <p:nvPr>
            <p:ph type="body" idx="1"/>
          </p:nvPr>
        </p:nvSpPr>
        <p:spPr>
          <a:prstGeom prst="rect">
            <a:avLst/>
          </a:prstGeom>
        </p:spPr>
        <p:txBody>
          <a:bodyPr>
            <a:normAutofit fontScale="77500" lnSpcReduction="20000"/>
          </a:bodyPr>
          <a:lstStyle/>
          <a:p>
            <a:pPr algn="just"/>
            <a:r>
              <a:rPr dirty="0" err="1"/>
              <a:t>Apabahuka</a:t>
            </a:r>
            <a:r>
              <a:rPr dirty="0"/>
              <a:t> (Frozen shoulder-FS) is a disease that affects the shoulder joint. </a:t>
            </a:r>
          </a:p>
          <a:p>
            <a:pPr algn="just"/>
            <a:r>
              <a:rPr dirty="0"/>
              <a:t>Frozen shoulder is also known as Adhesive capsulitis, It is characterized by pain and stiffness in the shoulder joint and upper arm muscles with restricted mobility. </a:t>
            </a:r>
          </a:p>
          <a:p>
            <a:pPr algn="just"/>
            <a:r>
              <a:rPr dirty="0" err="1"/>
              <a:t>Apabahuka</a:t>
            </a:r>
            <a:r>
              <a:rPr dirty="0"/>
              <a:t> is a </a:t>
            </a:r>
            <a:r>
              <a:rPr dirty="0" err="1"/>
              <a:t>Vataja</a:t>
            </a:r>
            <a:r>
              <a:rPr dirty="0"/>
              <a:t> </a:t>
            </a:r>
            <a:r>
              <a:rPr dirty="0" err="1"/>
              <a:t>vyadhi</a:t>
            </a:r>
            <a:r>
              <a:rPr dirty="0"/>
              <a:t> associated with </a:t>
            </a:r>
            <a:r>
              <a:rPr dirty="0" err="1"/>
              <a:t>Kapha</a:t>
            </a:r>
            <a:r>
              <a:rPr dirty="0"/>
              <a:t> </a:t>
            </a:r>
            <a:r>
              <a:rPr dirty="0" err="1"/>
              <a:t>dosha</a:t>
            </a:r>
            <a:r>
              <a:rPr dirty="0"/>
              <a:t>.</a:t>
            </a:r>
          </a:p>
          <a:p>
            <a:pPr algn="just"/>
            <a:r>
              <a:rPr dirty="0"/>
              <a:t>The prevalence of FS varies from 11.4% to 19% in India. FS is commonly found between 40 to 70 years and most common in females. </a:t>
            </a:r>
          </a:p>
          <a:p>
            <a:pPr algn="just"/>
            <a:r>
              <a:rPr dirty="0"/>
              <a:t>Various modalities are available to treat FS such as </a:t>
            </a:r>
            <a:r>
              <a:rPr dirty="0" err="1"/>
              <a:t>nonsteroidal</a:t>
            </a:r>
            <a:r>
              <a:rPr dirty="0"/>
              <a:t> anti-inflammatory drugs, corticosteroids, physiotherapy, ultrasound therapy, arthroscopic surgery or a combination of treatments, still no satisfactory results are found.</a:t>
            </a:r>
          </a:p>
          <a:p>
            <a:pPr algn="just"/>
            <a:r>
              <a:rPr dirty="0"/>
              <a:t>In the present case report, a 50-year-old female patient consulted with the chief complaints of pain, stiffness, restricted mobility of shoulder joint and pain while lifting weight along with disturbed sleep. </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Patient was diagnosed as a Abhighatjanya Apabahuka (Traumatic FS).…"/>
          <p:cNvSpPr txBox="1">
            <a:spLocks noGrp="1"/>
          </p:cNvSpPr>
          <p:nvPr>
            <p:ph type="body" idx="1"/>
          </p:nvPr>
        </p:nvSpPr>
        <p:spPr>
          <a:xfrm>
            <a:off x="1119559" y="932316"/>
            <a:ext cx="22332179" cy="11983130"/>
          </a:xfrm>
          <a:prstGeom prst="rect">
            <a:avLst/>
          </a:prstGeom>
        </p:spPr>
        <p:txBody>
          <a:bodyPr>
            <a:normAutofit/>
          </a:bodyPr>
          <a:lstStyle/>
          <a:p>
            <a:r>
              <a:rPr sz="4400" dirty="0"/>
              <a:t>Patient was diagnosed as a </a:t>
            </a:r>
            <a:r>
              <a:rPr sz="4400" dirty="0" err="1"/>
              <a:t>Abhighatjanya</a:t>
            </a:r>
            <a:r>
              <a:rPr sz="4400" dirty="0"/>
              <a:t> </a:t>
            </a:r>
            <a:r>
              <a:rPr sz="4400" dirty="0" err="1"/>
              <a:t>Apabahuka</a:t>
            </a:r>
            <a:r>
              <a:rPr sz="4400" dirty="0"/>
              <a:t> (Traumatic FS). </a:t>
            </a:r>
          </a:p>
          <a:p>
            <a:r>
              <a:rPr sz="4400" dirty="0"/>
              <a:t>The patient was assessed on the basis of Visual Analogue Scale (VAS). Stiffness Gradation, Tenderness Gradation and range of movements using Goniometer. </a:t>
            </a:r>
          </a:p>
          <a:p>
            <a:r>
              <a:rPr sz="4400" dirty="0"/>
              <a:t>Patient was treated with </a:t>
            </a:r>
            <a:r>
              <a:rPr sz="4400" dirty="0" err="1"/>
              <a:t>Sthanika</a:t>
            </a:r>
            <a:r>
              <a:rPr sz="4400" dirty="0"/>
              <a:t> </a:t>
            </a:r>
            <a:r>
              <a:rPr sz="4400" dirty="0" err="1"/>
              <a:t>Abhyanga</a:t>
            </a:r>
            <a:r>
              <a:rPr sz="4400" dirty="0"/>
              <a:t>- </a:t>
            </a:r>
            <a:r>
              <a:rPr sz="4400" dirty="0" err="1"/>
              <a:t>Swedana</a:t>
            </a:r>
            <a:r>
              <a:rPr sz="4400" dirty="0"/>
              <a:t> and internal medication.</a:t>
            </a:r>
          </a:p>
          <a:p>
            <a:r>
              <a:rPr sz="4400" dirty="0"/>
              <a:t>The outcome of </a:t>
            </a:r>
            <a:r>
              <a:rPr sz="4400" dirty="0" err="1"/>
              <a:t>Ayurvedic</a:t>
            </a:r>
            <a:r>
              <a:rPr sz="4400" dirty="0"/>
              <a:t> management of FS was encouraging to reduce subjective and objective parameters.</a:t>
            </a:r>
          </a:p>
          <a:p>
            <a:r>
              <a:rPr sz="4400" dirty="0"/>
              <a:t> KEY WORDS:  </a:t>
            </a:r>
            <a:r>
              <a:rPr sz="4400" dirty="0" err="1"/>
              <a:t>Apabahuka</a:t>
            </a:r>
            <a:r>
              <a:rPr sz="4400" dirty="0"/>
              <a:t>, Frozen shoulder, </a:t>
            </a:r>
            <a:r>
              <a:rPr sz="4400" dirty="0" err="1"/>
              <a:t>Abhyanga</a:t>
            </a:r>
            <a:r>
              <a:rPr sz="4400" dirty="0"/>
              <a:t>, </a:t>
            </a:r>
            <a:r>
              <a:rPr sz="4400" dirty="0" err="1"/>
              <a:t>Patra</a:t>
            </a:r>
            <a:r>
              <a:rPr sz="4400" dirty="0"/>
              <a:t> </a:t>
            </a:r>
            <a:r>
              <a:rPr sz="4400" dirty="0" err="1"/>
              <a:t>Pottali</a:t>
            </a:r>
            <a:r>
              <a:rPr sz="4400" dirty="0"/>
              <a:t> </a:t>
            </a:r>
            <a:r>
              <a:rPr sz="4400" dirty="0" err="1"/>
              <a:t>sweda</a:t>
            </a:r>
            <a:r>
              <a:rPr sz="6000" dirty="0"/>
              <a: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INTRODUCTION"/>
          <p:cNvSpPr txBox="1">
            <a:spLocks noGrp="1"/>
          </p:cNvSpPr>
          <p:nvPr>
            <p:ph type="title"/>
          </p:nvPr>
        </p:nvSpPr>
        <p:spPr>
          <a:xfrm>
            <a:off x="1894856" y="521296"/>
            <a:ext cx="21900420" cy="1612174"/>
          </a:xfrm>
          <a:prstGeom prst="rect">
            <a:avLst/>
          </a:prstGeom>
        </p:spPr>
        <p:txBody>
          <a:bodyPr/>
          <a:lstStyle>
            <a:lvl1pPr defTabSz="792479">
              <a:defRPr sz="7872"/>
            </a:lvl1pPr>
          </a:lstStyle>
          <a:p>
            <a:r>
              <a:rPr dirty="0"/>
              <a:t>INTRODUCTION </a:t>
            </a:r>
          </a:p>
        </p:txBody>
      </p:sp>
      <p:sp>
        <p:nvSpPr>
          <p:cNvPr id="190" name="It is a disease of shoulder joint and explained in Vatavyadhi Nidana Adhyaya in…"/>
          <p:cNvSpPr txBox="1">
            <a:spLocks noGrp="1"/>
          </p:cNvSpPr>
          <p:nvPr>
            <p:ph type="body" idx="1"/>
          </p:nvPr>
        </p:nvSpPr>
        <p:spPr>
          <a:xfrm>
            <a:off x="454696" y="2393504"/>
            <a:ext cx="22970552" cy="11953328"/>
          </a:xfrm>
          <a:prstGeom prst="rect">
            <a:avLst/>
          </a:prstGeom>
        </p:spPr>
        <p:txBody>
          <a:bodyPr>
            <a:normAutofit/>
          </a:bodyPr>
          <a:lstStyle/>
          <a:p>
            <a:pPr algn="just"/>
            <a:r>
              <a:rPr sz="4400" dirty="0">
                <a:cs typeface="Times New Roman" pitchFamily="18" charset="0"/>
              </a:rPr>
              <a:t>It is a disease of shoulder joint and explained in </a:t>
            </a:r>
            <a:r>
              <a:rPr sz="4400" dirty="0" err="1">
                <a:cs typeface="Times New Roman" pitchFamily="18" charset="0"/>
              </a:rPr>
              <a:t>Vatavyadhi</a:t>
            </a:r>
            <a:r>
              <a:rPr sz="4400" dirty="0">
                <a:cs typeface="Times New Roman" pitchFamily="18" charset="0"/>
              </a:rPr>
              <a:t> </a:t>
            </a:r>
            <a:r>
              <a:rPr sz="4400" dirty="0" err="1">
                <a:cs typeface="Times New Roman" pitchFamily="18" charset="0"/>
              </a:rPr>
              <a:t>Nidana</a:t>
            </a:r>
            <a:r>
              <a:rPr sz="4400" dirty="0">
                <a:cs typeface="Times New Roman" pitchFamily="18" charset="0"/>
              </a:rPr>
              <a:t> </a:t>
            </a:r>
            <a:r>
              <a:rPr sz="4400" dirty="0" err="1">
                <a:cs typeface="Times New Roman" pitchFamily="18" charset="0"/>
              </a:rPr>
              <a:t>Adhyaya</a:t>
            </a:r>
            <a:r>
              <a:rPr sz="4400" dirty="0">
                <a:cs typeface="Times New Roman" pitchFamily="18" charset="0"/>
              </a:rPr>
              <a:t> in </a:t>
            </a:r>
            <a:r>
              <a:rPr lang="en-IN" sz="4400" dirty="0" err="1" smtClean="0">
                <a:cs typeface="Times New Roman" pitchFamily="18" charset="0"/>
              </a:rPr>
              <a:t>Charaka</a:t>
            </a:r>
            <a:r>
              <a:rPr lang="en-IN" sz="4400" dirty="0" smtClean="0">
                <a:cs typeface="Times New Roman" pitchFamily="18" charset="0"/>
              </a:rPr>
              <a:t> </a:t>
            </a:r>
            <a:r>
              <a:rPr lang="en-IN" sz="4400" dirty="0" err="1" smtClean="0">
                <a:cs typeface="Times New Roman" pitchFamily="18" charset="0"/>
              </a:rPr>
              <a:t>Samhita,Ashtanga</a:t>
            </a:r>
            <a:r>
              <a:rPr lang="en-IN" sz="4400" dirty="0" smtClean="0">
                <a:cs typeface="Times New Roman" pitchFamily="18" charset="0"/>
              </a:rPr>
              <a:t> </a:t>
            </a:r>
            <a:r>
              <a:rPr lang="en-IN" sz="4400" dirty="0" err="1" smtClean="0">
                <a:cs typeface="Times New Roman" pitchFamily="18" charset="0"/>
              </a:rPr>
              <a:t>Hridaya</a:t>
            </a:r>
            <a:r>
              <a:rPr lang="en-IN" sz="4400" dirty="0" smtClean="0">
                <a:cs typeface="Times New Roman" pitchFamily="18" charset="0"/>
              </a:rPr>
              <a:t> and </a:t>
            </a:r>
            <a:r>
              <a:rPr lang="en-IN" sz="4400" dirty="0" err="1" smtClean="0">
                <a:cs typeface="Times New Roman" pitchFamily="18" charset="0"/>
              </a:rPr>
              <a:t>Sushrutha</a:t>
            </a:r>
            <a:r>
              <a:rPr lang="en-IN" sz="4400" dirty="0" smtClean="0">
                <a:cs typeface="Times New Roman" pitchFamily="18" charset="0"/>
              </a:rPr>
              <a:t> </a:t>
            </a:r>
            <a:r>
              <a:rPr lang="en-IN" sz="4400" dirty="0" err="1" smtClean="0">
                <a:cs typeface="Times New Roman" pitchFamily="18" charset="0"/>
              </a:rPr>
              <a:t>Samhitha</a:t>
            </a:r>
            <a:r>
              <a:rPr lang="en-IN" sz="4400" dirty="0" smtClean="0">
                <a:cs typeface="Times New Roman" pitchFamily="18" charset="0"/>
              </a:rPr>
              <a:t>.</a:t>
            </a:r>
            <a:endParaRPr sz="4400" dirty="0">
              <a:cs typeface="Times New Roman" pitchFamily="18" charset="0"/>
            </a:endParaRPr>
          </a:p>
          <a:p>
            <a:pPr algn="just"/>
            <a:r>
              <a:rPr sz="4400" dirty="0">
                <a:cs typeface="Times New Roman" pitchFamily="18" charset="0"/>
              </a:rPr>
              <a:t>The causative factors of </a:t>
            </a:r>
            <a:r>
              <a:rPr sz="4400" dirty="0" err="1">
                <a:cs typeface="Times New Roman" pitchFamily="18" charset="0"/>
              </a:rPr>
              <a:t>Apabahuka</a:t>
            </a:r>
            <a:r>
              <a:rPr sz="4400" dirty="0">
                <a:cs typeface="Times New Roman" pitchFamily="18" charset="0"/>
              </a:rPr>
              <a:t> are </a:t>
            </a:r>
            <a:r>
              <a:rPr sz="4400" dirty="0" err="1">
                <a:cs typeface="Times New Roman" pitchFamily="18" charset="0"/>
              </a:rPr>
              <a:t>Abhyantara</a:t>
            </a:r>
            <a:r>
              <a:rPr sz="4400" dirty="0">
                <a:cs typeface="Times New Roman" pitchFamily="18" charset="0"/>
              </a:rPr>
              <a:t> </a:t>
            </a:r>
            <a:r>
              <a:rPr sz="4400" dirty="0" err="1">
                <a:cs typeface="Times New Roman" pitchFamily="18" charset="0"/>
              </a:rPr>
              <a:t>hetu</a:t>
            </a:r>
            <a:r>
              <a:rPr sz="4400" dirty="0">
                <a:cs typeface="Times New Roman" pitchFamily="18" charset="0"/>
              </a:rPr>
              <a:t> (intrinsic factors such as </a:t>
            </a:r>
            <a:r>
              <a:rPr sz="4400" dirty="0" err="1">
                <a:cs typeface="Times New Roman" pitchFamily="18" charset="0"/>
              </a:rPr>
              <a:t>Vata-Kapha</a:t>
            </a:r>
            <a:r>
              <a:rPr sz="4400" dirty="0">
                <a:cs typeface="Times New Roman" pitchFamily="18" charset="0"/>
              </a:rPr>
              <a:t> </a:t>
            </a:r>
            <a:r>
              <a:rPr sz="4400" dirty="0" err="1">
                <a:cs typeface="Times New Roman" pitchFamily="18" charset="0"/>
              </a:rPr>
              <a:t>dosha</a:t>
            </a:r>
            <a:r>
              <a:rPr sz="4400" dirty="0">
                <a:cs typeface="Times New Roman" pitchFamily="18" charset="0"/>
              </a:rPr>
              <a:t> </a:t>
            </a:r>
            <a:r>
              <a:rPr sz="4400" dirty="0" err="1">
                <a:cs typeface="Times New Roman" pitchFamily="18" charset="0"/>
              </a:rPr>
              <a:t>Prakopaka</a:t>
            </a:r>
            <a:r>
              <a:rPr sz="4400" dirty="0">
                <a:cs typeface="Times New Roman" pitchFamily="18" charset="0"/>
              </a:rPr>
              <a:t> </a:t>
            </a:r>
            <a:r>
              <a:rPr sz="4400" dirty="0" err="1">
                <a:cs typeface="Times New Roman" pitchFamily="18" charset="0"/>
              </a:rPr>
              <a:t>Ahara</a:t>
            </a:r>
            <a:r>
              <a:rPr sz="4400" dirty="0">
                <a:cs typeface="Times New Roman" pitchFamily="18" charset="0"/>
              </a:rPr>
              <a:t> and </a:t>
            </a:r>
            <a:r>
              <a:rPr sz="4400" dirty="0" err="1">
                <a:cs typeface="Times New Roman" pitchFamily="18" charset="0"/>
              </a:rPr>
              <a:t>Vihara</a:t>
            </a:r>
            <a:r>
              <a:rPr sz="4400" dirty="0">
                <a:cs typeface="Times New Roman" pitchFamily="18" charset="0"/>
              </a:rPr>
              <a:t>) and </a:t>
            </a:r>
            <a:r>
              <a:rPr sz="4400" dirty="0" err="1">
                <a:cs typeface="Times New Roman" pitchFamily="18" charset="0"/>
              </a:rPr>
              <a:t>Bahya</a:t>
            </a:r>
            <a:r>
              <a:rPr sz="4400" dirty="0">
                <a:cs typeface="Times New Roman" pitchFamily="18" charset="0"/>
              </a:rPr>
              <a:t> </a:t>
            </a:r>
            <a:r>
              <a:rPr sz="4400" dirty="0" err="1">
                <a:cs typeface="Times New Roman" pitchFamily="18" charset="0"/>
              </a:rPr>
              <a:t>hetu</a:t>
            </a:r>
            <a:r>
              <a:rPr sz="4400" dirty="0">
                <a:cs typeface="Times New Roman" pitchFamily="18" charset="0"/>
              </a:rPr>
              <a:t> (extrinsic factor like </a:t>
            </a:r>
            <a:r>
              <a:rPr sz="4400" dirty="0" err="1">
                <a:cs typeface="Times New Roman" pitchFamily="18" charset="0"/>
              </a:rPr>
              <a:t>Abhigatajanya</a:t>
            </a:r>
            <a:r>
              <a:rPr sz="4400" dirty="0">
                <a:cs typeface="Times New Roman" pitchFamily="18" charset="0"/>
              </a:rPr>
              <a:t> i. e. trauma </a:t>
            </a:r>
            <a:r>
              <a:rPr sz="4400" dirty="0" err="1">
                <a:cs typeface="Times New Roman" pitchFamily="18" charset="0"/>
              </a:rPr>
              <a:t>etc</a:t>
            </a:r>
            <a:r>
              <a:rPr sz="4400" dirty="0">
                <a:cs typeface="Times New Roman" pitchFamily="18" charset="0"/>
              </a:rPr>
              <a:t>))which leads </a:t>
            </a:r>
            <a:r>
              <a:rPr sz="4400" dirty="0" err="1">
                <a:cs typeface="Times New Roman" pitchFamily="18" charset="0"/>
              </a:rPr>
              <a:t>Vata</a:t>
            </a:r>
            <a:r>
              <a:rPr sz="4400" dirty="0">
                <a:cs typeface="Times New Roman" pitchFamily="18" charset="0"/>
              </a:rPr>
              <a:t> </a:t>
            </a:r>
            <a:r>
              <a:rPr sz="4400" dirty="0" err="1">
                <a:cs typeface="Times New Roman" pitchFamily="18" charset="0"/>
              </a:rPr>
              <a:t>Prakopa</a:t>
            </a:r>
            <a:r>
              <a:rPr sz="4400" dirty="0">
                <a:cs typeface="Times New Roman" pitchFamily="18" charset="0"/>
              </a:rPr>
              <a:t> and gets lodged in shoulder joint leading </a:t>
            </a:r>
            <a:r>
              <a:rPr sz="4400" dirty="0" err="1">
                <a:cs typeface="Times New Roman" pitchFamily="18" charset="0"/>
              </a:rPr>
              <a:t>Sira</a:t>
            </a:r>
            <a:r>
              <a:rPr sz="4400" dirty="0">
                <a:cs typeface="Times New Roman" pitchFamily="18" charset="0"/>
              </a:rPr>
              <a:t> </a:t>
            </a:r>
            <a:r>
              <a:rPr sz="4400" dirty="0" err="1">
                <a:cs typeface="Times New Roman" pitchFamily="18" charset="0"/>
              </a:rPr>
              <a:t>Sankocha</a:t>
            </a:r>
            <a:r>
              <a:rPr sz="4400" dirty="0">
                <a:cs typeface="Times New Roman" pitchFamily="18" charset="0"/>
              </a:rPr>
              <a:t> and ultimately causing </a:t>
            </a:r>
            <a:r>
              <a:rPr sz="4400" dirty="0" err="1">
                <a:cs typeface="Times New Roman" pitchFamily="18" charset="0"/>
              </a:rPr>
              <a:t>Bahupraspandanahara</a:t>
            </a:r>
            <a:r>
              <a:rPr sz="4400" dirty="0">
                <a:cs typeface="Times New Roman" pitchFamily="18" charset="0"/>
              </a:rPr>
              <a:t> (loss or impaired movement of shoulder joint).</a:t>
            </a:r>
          </a:p>
          <a:p>
            <a:pPr algn="just"/>
            <a:r>
              <a:rPr sz="4400" dirty="0">
                <a:cs typeface="Times New Roman" pitchFamily="18" charset="0"/>
              </a:rPr>
              <a:t>The </a:t>
            </a:r>
            <a:r>
              <a:rPr sz="4400" dirty="0" err="1">
                <a:cs typeface="Times New Roman" pitchFamily="18" charset="0"/>
              </a:rPr>
              <a:t>Apabahuka</a:t>
            </a:r>
            <a:r>
              <a:rPr sz="4400" dirty="0">
                <a:cs typeface="Times New Roman" pitchFamily="18" charset="0"/>
              </a:rPr>
              <a:t> can be correlated with frozen shoulder disease. Frozen shoulder also known as adhesive capsulitis, is a disabling disease of the shoulder causing pain and restricted mobility of the shoulder joint. It  is a painful inflammatory process of the shoulder joint.</a:t>
            </a:r>
          </a:p>
          <a:p>
            <a:pPr algn="just"/>
            <a:r>
              <a:rPr sz="4400" dirty="0">
                <a:cs typeface="Times New Roman" pitchFamily="18" charset="0"/>
              </a:rPr>
              <a:t>The present case study will explore the efficacy of </a:t>
            </a:r>
            <a:r>
              <a:rPr sz="4400" dirty="0" err="1">
                <a:cs typeface="Times New Roman" pitchFamily="18" charset="0"/>
              </a:rPr>
              <a:t>Ayurvedic</a:t>
            </a:r>
            <a:r>
              <a:rPr sz="4400" dirty="0">
                <a:cs typeface="Times New Roman" pitchFamily="18" charset="0"/>
              </a:rPr>
              <a:t> treatment in the management of Frozen shoulder which is difficult to cure by many treatment modalities available in contemporary system of medicine. Hence the aim of this case study was management of Frozen shoulder by using various treatments available in Ayurveda to manage </a:t>
            </a:r>
            <a:r>
              <a:rPr sz="4400" dirty="0" err="1">
                <a:cs typeface="Times New Roman" pitchFamily="18" charset="0"/>
              </a:rPr>
              <a:t>Vatavaydhi</a:t>
            </a:r>
            <a:r>
              <a:rPr sz="4400" dirty="0">
                <a:cs typeface="Times New Roman" pitchFamily="18" charset="0"/>
              </a:rPr>
              <a:t>. The </a:t>
            </a:r>
            <a:r>
              <a:rPr sz="4400" dirty="0" err="1">
                <a:cs typeface="Times New Roman" pitchFamily="18" charset="0"/>
              </a:rPr>
              <a:t>Shamana</a:t>
            </a:r>
            <a:r>
              <a:rPr sz="4400" dirty="0">
                <a:cs typeface="Times New Roman" pitchFamily="18" charset="0"/>
              </a:rPr>
              <a:t> (</a:t>
            </a:r>
            <a:r>
              <a:rPr sz="4400" dirty="0" err="1">
                <a:cs typeface="Times New Roman" pitchFamily="18" charset="0"/>
              </a:rPr>
              <a:t>Amapachana</a:t>
            </a:r>
            <a:r>
              <a:rPr sz="4400" dirty="0">
                <a:cs typeface="Times New Roman" pitchFamily="18" charset="0"/>
              </a:rPr>
              <a:t>). </a:t>
            </a:r>
            <a:r>
              <a:rPr sz="4400" dirty="0" err="1">
                <a:cs typeface="Times New Roman" pitchFamily="18" charset="0"/>
              </a:rPr>
              <a:t>Shodhana</a:t>
            </a:r>
            <a:r>
              <a:rPr sz="4400" dirty="0">
                <a:cs typeface="Times New Roman" pitchFamily="18" charset="0"/>
              </a:rPr>
              <a:t> (</a:t>
            </a:r>
            <a:r>
              <a:rPr sz="4400" dirty="0" err="1">
                <a:cs typeface="Times New Roman" pitchFamily="18" charset="0"/>
              </a:rPr>
              <a:t>Vatanulomana</a:t>
            </a:r>
            <a:r>
              <a:rPr sz="4400" dirty="0">
                <a:cs typeface="Times New Roman" pitchFamily="18" charset="0"/>
              </a:rPr>
              <a:t>). </a:t>
            </a:r>
            <a:r>
              <a:rPr sz="4400" dirty="0" err="1">
                <a:cs typeface="Times New Roman" pitchFamily="18" charset="0"/>
              </a:rPr>
              <a:t>Patrapindapottali</a:t>
            </a:r>
            <a:r>
              <a:rPr sz="4400" dirty="0">
                <a:cs typeface="Times New Roman" pitchFamily="18" charset="0"/>
              </a:rPr>
              <a:t> </a:t>
            </a:r>
            <a:r>
              <a:rPr sz="4400" dirty="0" err="1">
                <a:cs typeface="Times New Roman" pitchFamily="18" charset="0"/>
              </a:rPr>
              <a:t>sweda</a:t>
            </a:r>
            <a:r>
              <a:rPr sz="4400" dirty="0">
                <a:cs typeface="Times New Roman" pitchFamily="18" charset="0"/>
              </a:rPr>
              <a:t> (</a:t>
            </a:r>
            <a:r>
              <a:rPr sz="4400" dirty="0" err="1">
                <a:cs typeface="Times New Roman" pitchFamily="18" charset="0"/>
              </a:rPr>
              <a:t>Kaphavilayana</a:t>
            </a:r>
            <a:r>
              <a:rPr sz="4400" dirty="0">
                <a:cs typeface="Times New Roman" pitchFamily="18" charset="0"/>
              </a:rPr>
              <a:t> and </a:t>
            </a:r>
            <a:r>
              <a:rPr sz="4400" dirty="0" err="1">
                <a:cs typeface="Times New Roman" pitchFamily="18" charset="0"/>
              </a:rPr>
              <a:t>Vatashamana</a:t>
            </a:r>
            <a:r>
              <a:rPr sz="4400" dirty="0">
                <a:cs typeface="Times New Roman" pitchFamily="18" charset="0"/>
              </a:rPr>
              <a:t>) and </a:t>
            </a:r>
            <a:r>
              <a:rPr sz="4400" dirty="0" err="1">
                <a:cs typeface="Times New Roman" pitchFamily="18" charset="0"/>
              </a:rPr>
              <a:t>Lepa</a:t>
            </a:r>
            <a:r>
              <a:rPr sz="4400" dirty="0">
                <a:cs typeface="Times New Roman" pitchFamily="18" charset="0"/>
              </a:rPr>
              <a:t> (to remove localized </a:t>
            </a:r>
            <a:r>
              <a:rPr sz="4400" dirty="0" err="1">
                <a:cs typeface="Times New Roman" pitchFamily="18" charset="0"/>
              </a:rPr>
              <a:t>ama</a:t>
            </a:r>
            <a:r>
              <a:rPr sz="4400" dirty="0">
                <a:cs typeface="Times New Roman" pitchFamily="18" charset="0"/>
              </a:rPr>
              <a:t> ) treatment were used and significant relief was observed by this treatment.</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CASE REPORT"/>
          <p:cNvSpPr txBox="1">
            <a:spLocks noGrp="1"/>
          </p:cNvSpPr>
          <p:nvPr>
            <p:ph type="title"/>
          </p:nvPr>
        </p:nvSpPr>
        <p:spPr>
          <a:xfrm>
            <a:off x="1945881" y="737320"/>
            <a:ext cx="20726400" cy="2286000"/>
          </a:xfrm>
          <a:prstGeom prst="rect">
            <a:avLst/>
          </a:prstGeom>
        </p:spPr>
        <p:txBody>
          <a:bodyPr/>
          <a:lstStyle/>
          <a:p>
            <a:r>
              <a:t>CASE REPORT </a:t>
            </a:r>
          </a:p>
        </p:txBody>
      </p:sp>
      <p:sp>
        <p:nvSpPr>
          <p:cNvPr id="193" name="A 50-year-old female patient consulted OPD of Parul ayurveda Hospital, Vadodara, Gujarat with complaints of pain in right shoulder joint leading to difficulty in lifting of weights with right arm and disturbed sleep for 1 month."/>
          <p:cNvSpPr txBox="1"/>
          <p:nvPr/>
        </p:nvSpPr>
        <p:spPr>
          <a:xfrm>
            <a:off x="1936210" y="3322830"/>
            <a:ext cx="19756215" cy="17512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r>
              <a:rPr sz="4400" dirty="0">
                <a:latin typeface="+mn-lt"/>
              </a:rPr>
              <a:t>A 50-year-old female patient consulted OPD of </a:t>
            </a:r>
            <a:r>
              <a:rPr sz="4400" dirty="0" err="1">
                <a:latin typeface="+mn-lt"/>
              </a:rPr>
              <a:t>Parul</a:t>
            </a:r>
            <a:r>
              <a:rPr sz="4400" dirty="0">
                <a:latin typeface="+mn-lt"/>
              </a:rPr>
              <a:t> </a:t>
            </a:r>
            <a:r>
              <a:rPr lang="en-IN" sz="4400" dirty="0" err="1">
                <a:latin typeface="+mn-lt"/>
              </a:rPr>
              <a:t>A</a:t>
            </a:r>
            <a:r>
              <a:rPr sz="4400" dirty="0" err="1" smtClean="0">
                <a:latin typeface="+mn-lt"/>
              </a:rPr>
              <a:t>yurveda</a:t>
            </a:r>
            <a:r>
              <a:rPr sz="4400" dirty="0" smtClean="0">
                <a:latin typeface="+mn-lt"/>
              </a:rPr>
              <a:t> </a:t>
            </a:r>
            <a:r>
              <a:rPr sz="4400" dirty="0">
                <a:latin typeface="+mn-lt"/>
              </a:rPr>
              <a:t>Hospital, Vadodara, Gujarat with complaints of pain in right shoulder joint leading to difficulty in lifting of weights with right arm and disturbed sleep for 1 month.</a:t>
            </a:r>
          </a:p>
        </p:txBody>
      </p:sp>
      <p:sp>
        <p:nvSpPr>
          <p:cNvPr id="194" name="History of present illness…"/>
          <p:cNvSpPr txBox="1"/>
          <p:nvPr/>
        </p:nvSpPr>
        <p:spPr>
          <a:xfrm>
            <a:off x="1887175" y="6126306"/>
            <a:ext cx="19811285" cy="5555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b="1">
                <a:latin typeface="Proxima Nova"/>
                <a:ea typeface="Proxima Nova"/>
                <a:cs typeface="Proxima Nova"/>
                <a:sym typeface="Proxima Nova"/>
              </a:defRPr>
            </a:pPr>
            <a:r>
              <a:rPr sz="4800" dirty="0">
                <a:latin typeface="+mn-lt"/>
              </a:rPr>
              <a:t>History of present illness</a:t>
            </a:r>
          </a:p>
          <a:p>
            <a:r>
              <a:rPr sz="4400" dirty="0">
                <a:latin typeface="+mn-lt"/>
              </a:rPr>
              <a:t>A moderately built 50-year-old female </a:t>
            </a:r>
            <a:r>
              <a:rPr sz="4400" dirty="0" err="1">
                <a:latin typeface="+mn-lt"/>
              </a:rPr>
              <a:t>housemaker</a:t>
            </a:r>
            <a:r>
              <a:rPr sz="4400" dirty="0">
                <a:latin typeface="+mn-lt"/>
              </a:rPr>
              <a:t>, presented with complaints of pain and difficulty in movement of her right shoulder joint for 1 month but severity was increased since last 10 days. Before 1 month, she met with a road accident-causing pain in the right shoulder joint. For this, she was taken to the hospital where basic investigations like X-ray were done. As X-ray appeared to be normal, she was prescribed with analgesics. Her pain, however, was not subsiding and was increasing with daily routine activities. The severity of her pain was so much that she was unable to sleep properly </a:t>
            </a:r>
            <a:r>
              <a:rPr sz="4400" dirty="0" smtClean="0">
                <a:latin typeface="+mn-lt"/>
              </a:rPr>
              <a:t>which was affecting the quality of her life. Hence, she came  </a:t>
            </a:r>
            <a:r>
              <a:rPr lang="en-IN" sz="4400" dirty="0" smtClean="0">
                <a:latin typeface="+mn-lt"/>
              </a:rPr>
              <a:t>to </a:t>
            </a:r>
            <a:r>
              <a:rPr sz="4400" dirty="0" smtClean="0">
                <a:latin typeface="+mn-lt"/>
              </a:rPr>
              <a:t> </a:t>
            </a:r>
            <a:r>
              <a:rPr sz="4400" dirty="0" err="1" smtClean="0">
                <a:latin typeface="+mn-lt"/>
              </a:rPr>
              <a:t>Parul</a:t>
            </a:r>
            <a:r>
              <a:rPr sz="4400" dirty="0" smtClean="0">
                <a:latin typeface="+mn-lt"/>
              </a:rPr>
              <a:t> </a:t>
            </a:r>
            <a:r>
              <a:rPr lang="en-IN" sz="4400" dirty="0" smtClean="0">
                <a:latin typeface="+mn-lt"/>
              </a:rPr>
              <a:t>Ay</a:t>
            </a:r>
            <a:r>
              <a:rPr sz="4400" dirty="0" err="1" smtClean="0">
                <a:latin typeface="+mn-lt"/>
              </a:rPr>
              <a:t>urveda</a:t>
            </a:r>
            <a:r>
              <a:rPr sz="4400" dirty="0" smtClean="0">
                <a:latin typeface="+mn-lt"/>
              </a:rPr>
              <a:t> hospital</a:t>
            </a:r>
            <a:r>
              <a:rPr sz="4400" dirty="0">
                <a:latin typeface="+mn-lt"/>
              </a:rPr>
              <a:t>.</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LINICAL FINDINGS"/>
          <p:cNvSpPr txBox="1">
            <a:spLocks noGrp="1"/>
          </p:cNvSpPr>
          <p:nvPr>
            <p:ph type="title"/>
          </p:nvPr>
        </p:nvSpPr>
        <p:spPr>
          <a:xfrm>
            <a:off x="1750840" y="-270792"/>
            <a:ext cx="20269201" cy="2279403"/>
          </a:xfrm>
          <a:prstGeom prst="rect">
            <a:avLst/>
          </a:prstGeom>
        </p:spPr>
        <p:txBody>
          <a:bodyPr/>
          <a:lstStyle/>
          <a:p>
            <a:r>
              <a:rPr dirty="0"/>
              <a:t>CLINICAL FINDINGS</a:t>
            </a:r>
          </a:p>
        </p:txBody>
      </p:sp>
      <p:sp>
        <p:nvSpPr>
          <p:cNvPr id="197" name="No known case of any chronic illness like diabetes, hypertension etc.…"/>
          <p:cNvSpPr txBox="1">
            <a:spLocks noGrp="1"/>
          </p:cNvSpPr>
          <p:nvPr>
            <p:ph type="body" idx="1"/>
          </p:nvPr>
        </p:nvSpPr>
        <p:spPr>
          <a:xfrm>
            <a:off x="958752" y="1889448"/>
            <a:ext cx="23258584" cy="11826552"/>
          </a:xfrm>
          <a:prstGeom prst="rect">
            <a:avLst/>
          </a:prstGeom>
        </p:spPr>
        <p:txBody>
          <a:bodyPr>
            <a:noAutofit/>
          </a:bodyPr>
          <a:lstStyle/>
          <a:p>
            <a:pPr marL="386381" indent="-386381" algn="just" defTabSz="1487386">
              <a:spcBef>
                <a:spcPts val="2500"/>
              </a:spcBef>
              <a:defRPr sz="3477">
                <a:latin typeface="Proxima Nova"/>
                <a:ea typeface="Proxima Nova"/>
                <a:cs typeface="Proxima Nova"/>
                <a:sym typeface="Proxima Nova"/>
              </a:defRPr>
            </a:pPr>
            <a:r>
              <a:rPr sz="4400" dirty="0">
                <a:latin typeface="Perpetua" pitchFamily="18" charset="0"/>
              </a:rPr>
              <a:t>No known case of any chronic illness like diabetes, hypertension etc. </a:t>
            </a:r>
          </a:p>
          <a:p>
            <a:pPr marL="386381" indent="-386381" algn="just" defTabSz="1487386">
              <a:spcBef>
                <a:spcPts val="2500"/>
              </a:spcBef>
              <a:defRPr sz="3477">
                <a:latin typeface="Proxima Nova"/>
                <a:ea typeface="Proxima Nova"/>
                <a:cs typeface="Proxima Nova"/>
                <a:sym typeface="Proxima Nova"/>
              </a:defRPr>
            </a:pPr>
            <a:r>
              <a:rPr sz="4400" dirty="0">
                <a:latin typeface="Perpetua" pitchFamily="18" charset="0"/>
              </a:rPr>
              <a:t>On general examination, the patient was afebrile and her blood pressure, heart rate and respiratory rate was within normal limits.</a:t>
            </a:r>
          </a:p>
          <a:p>
            <a:pPr marL="386381" indent="-386381" algn="just" defTabSz="1487386">
              <a:spcBef>
                <a:spcPts val="2500"/>
              </a:spcBef>
              <a:defRPr sz="3477">
                <a:latin typeface="Proxima Nova"/>
                <a:ea typeface="Proxima Nova"/>
                <a:cs typeface="Proxima Nova"/>
                <a:sym typeface="Proxima Nova"/>
              </a:defRPr>
            </a:pPr>
            <a:r>
              <a:rPr sz="4400" dirty="0">
                <a:latin typeface="Perpetua" pitchFamily="18" charset="0"/>
              </a:rPr>
              <a:t> On systematic examination, no abnormality was found in the cardiac, respiratory, and gastro intestinal system.</a:t>
            </a:r>
          </a:p>
          <a:p>
            <a:pPr marL="386381" indent="-386381" algn="just" defTabSz="1487386">
              <a:spcBef>
                <a:spcPts val="2500"/>
              </a:spcBef>
              <a:defRPr sz="3477">
                <a:latin typeface="Proxima Nova"/>
                <a:ea typeface="Proxima Nova"/>
                <a:cs typeface="Proxima Nova"/>
                <a:sym typeface="Proxima Nova"/>
              </a:defRPr>
            </a:pPr>
            <a:r>
              <a:rPr sz="4400" dirty="0">
                <a:latin typeface="Perpetua" pitchFamily="18" charset="0"/>
              </a:rPr>
              <a:t>Muscle power was elicited 3/5 in the right upper limb, 5/5 in the left upper limb, and 5/5 in both lower limbs.</a:t>
            </a:r>
          </a:p>
          <a:p>
            <a:pPr marL="386381" indent="-386381" algn="just" defTabSz="1487386">
              <a:spcBef>
                <a:spcPts val="2500"/>
              </a:spcBef>
              <a:defRPr sz="3477">
                <a:latin typeface="Proxima Nova"/>
                <a:ea typeface="Proxima Nova"/>
                <a:cs typeface="Proxima Nova"/>
                <a:sym typeface="Proxima Nova"/>
              </a:defRPr>
            </a:pPr>
            <a:r>
              <a:rPr sz="4400" dirty="0">
                <a:latin typeface="Perpetua" pitchFamily="18" charset="0"/>
              </a:rPr>
              <a:t>On Local examination of the right shoulder joint findings were tenderness at the lateral and posterior aspect of the right shoulder joints (+++) on palpation.</a:t>
            </a:r>
          </a:p>
          <a:p>
            <a:pPr marL="386381" indent="-386381" algn="just" defTabSz="1487386">
              <a:spcBef>
                <a:spcPts val="2500"/>
              </a:spcBef>
              <a:defRPr sz="3477">
                <a:latin typeface="Proxima Nova"/>
                <a:ea typeface="Proxima Nova"/>
                <a:cs typeface="Proxima Nova"/>
                <a:sym typeface="Proxima Nova"/>
              </a:defRPr>
            </a:pPr>
            <a:r>
              <a:rPr sz="4400" dirty="0">
                <a:latin typeface="Perpetua" pitchFamily="18" charset="0"/>
              </a:rPr>
              <a:t>On inspection, no abnormalities were seen. </a:t>
            </a:r>
          </a:p>
          <a:p>
            <a:pPr marL="0" indent="0" algn="just" defTabSz="1487386">
              <a:spcBef>
                <a:spcPts val="2500"/>
              </a:spcBef>
              <a:buNone/>
              <a:defRPr sz="3477">
                <a:latin typeface="Proxima Nova"/>
                <a:ea typeface="Proxima Nova"/>
                <a:cs typeface="Proxima Nova"/>
                <a:sym typeface="Proxima Nova"/>
              </a:defRPr>
            </a:pPr>
            <a:r>
              <a:rPr sz="4400" dirty="0" smtClean="0">
                <a:latin typeface="Perpetua" pitchFamily="18" charset="0"/>
              </a:rPr>
              <a:t>.</a:t>
            </a:r>
            <a:endParaRPr sz="4400" dirty="0">
              <a:latin typeface="Perpetua" pitchFamily="18"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704" y="1385393"/>
            <a:ext cx="21962440" cy="5166543"/>
          </a:xfrm>
          <a:prstGeom prst="rect">
            <a:avLst/>
          </a:prstGeom>
        </p:spPr>
        <p:txBody>
          <a:bodyPr wrap="square">
            <a:spAutoFit/>
          </a:bodyPr>
          <a:lstStyle/>
          <a:p>
            <a:pPr marL="571500" indent="-571500" algn="just" defTabSz="1487386">
              <a:spcBef>
                <a:spcPts val="2500"/>
              </a:spcBef>
              <a:buFont typeface="Arial" pitchFamily="34" charset="0"/>
              <a:buChar char="•"/>
              <a:defRPr sz="3477">
                <a:latin typeface="Proxima Nova"/>
                <a:ea typeface="Proxima Nova"/>
                <a:cs typeface="Proxima Nova"/>
                <a:sym typeface="Proxima Nova"/>
              </a:defRPr>
            </a:pPr>
            <a:r>
              <a:rPr lang="en-US" sz="4400" dirty="0">
                <a:latin typeface="Perpetua" pitchFamily="18" charset="0"/>
              </a:rPr>
              <a:t>All Range of motion of the right shoulder joint was painful and restricted. </a:t>
            </a:r>
          </a:p>
          <a:p>
            <a:pPr marL="457200" indent="-457200" algn="just" defTabSz="1487386">
              <a:spcBef>
                <a:spcPts val="2500"/>
              </a:spcBef>
              <a:buFont typeface="Arial" pitchFamily="34" charset="0"/>
              <a:buChar char="•"/>
              <a:defRPr sz="3477">
                <a:latin typeface="Proxima Nova"/>
                <a:ea typeface="Proxima Nova"/>
                <a:cs typeface="Proxima Nova"/>
                <a:sym typeface="Proxima Nova"/>
              </a:defRPr>
            </a:pPr>
            <a:r>
              <a:rPr lang="en-US" sz="4400" dirty="0">
                <a:latin typeface="Perpetua" pitchFamily="18" charset="0"/>
              </a:rPr>
              <a:t>On the goniometer, degrees of abduction and adduction movements were reduced to 45 degrees with pain.</a:t>
            </a:r>
          </a:p>
          <a:p>
            <a:pPr marL="457200" indent="-457200" algn="just" defTabSz="1487386">
              <a:spcBef>
                <a:spcPts val="2500"/>
              </a:spcBef>
              <a:buFont typeface="Arial" pitchFamily="34" charset="0"/>
              <a:buChar char="•"/>
              <a:defRPr sz="3477">
                <a:latin typeface="Proxima Nova"/>
                <a:ea typeface="Proxima Nova"/>
                <a:cs typeface="Proxima Nova"/>
                <a:sym typeface="Proxima Nova"/>
              </a:defRPr>
            </a:pPr>
            <a:r>
              <a:rPr lang="en-US" sz="4400" dirty="0">
                <a:latin typeface="Perpetua" pitchFamily="18" charset="0"/>
              </a:rPr>
              <a:t> </a:t>
            </a:r>
            <a:r>
              <a:rPr lang="en-US" sz="4400" dirty="0" err="1">
                <a:latin typeface="Perpetua" pitchFamily="18" charset="0"/>
              </a:rPr>
              <a:t>Apley</a:t>
            </a:r>
            <a:r>
              <a:rPr lang="en-US" sz="4400" dirty="0">
                <a:latin typeface="Perpetua" pitchFamily="18" charset="0"/>
              </a:rPr>
              <a:t> scratch test and drop arm test were positive.</a:t>
            </a:r>
          </a:p>
          <a:p>
            <a:pPr marL="457200" indent="-457200" algn="just" defTabSz="1487386">
              <a:spcBef>
                <a:spcPts val="2500"/>
              </a:spcBef>
              <a:buFont typeface="Arial" pitchFamily="34" charset="0"/>
              <a:buChar char="•"/>
              <a:defRPr sz="3477">
                <a:latin typeface="Proxima Nova"/>
                <a:ea typeface="Proxima Nova"/>
                <a:cs typeface="Proxima Nova"/>
                <a:sym typeface="Proxima Nova"/>
              </a:defRPr>
            </a:pPr>
            <a:r>
              <a:rPr lang="en-US" sz="4400" dirty="0">
                <a:latin typeface="Perpetua" pitchFamily="18" charset="0"/>
              </a:rPr>
              <a:t>With the above findings and observations, we diagnosed it as a case of </a:t>
            </a:r>
            <a:r>
              <a:rPr lang="en-US" sz="4400" dirty="0" err="1">
                <a:latin typeface="Perpetua" pitchFamily="18" charset="0"/>
              </a:rPr>
              <a:t>Abhigatajanya</a:t>
            </a:r>
            <a:r>
              <a:rPr lang="en-US" sz="4400" dirty="0">
                <a:latin typeface="Perpetua" pitchFamily="18" charset="0"/>
              </a:rPr>
              <a:t> </a:t>
            </a:r>
            <a:r>
              <a:rPr lang="en-US" sz="4400" dirty="0" err="1">
                <a:latin typeface="Perpetua" pitchFamily="18" charset="0"/>
              </a:rPr>
              <a:t>Apabahuka</a:t>
            </a:r>
            <a:r>
              <a:rPr lang="en-US" sz="4400" dirty="0">
                <a:latin typeface="Perpetua" pitchFamily="18" charset="0"/>
              </a:rPr>
              <a:t> (Adhesive capsulitis). X ray shoulder joint was done to rule out other pathology and it was normal. </a:t>
            </a:r>
          </a:p>
          <a:p>
            <a:pPr marL="457200" indent="-457200" algn="just" defTabSz="1487386">
              <a:spcBef>
                <a:spcPts val="2500"/>
              </a:spcBef>
              <a:buFont typeface="Arial" pitchFamily="34" charset="0"/>
              <a:buChar char="•"/>
              <a:defRPr sz="3477">
                <a:latin typeface="Proxima Nova"/>
                <a:ea typeface="Proxima Nova"/>
                <a:cs typeface="Proxima Nova"/>
                <a:sym typeface="Proxima Nova"/>
              </a:defRPr>
            </a:pPr>
            <a:r>
              <a:rPr lang="en-US" sz="4400" dirty="0">
                <a:latin typeface="Perpetua" pitchFamily="18" charset="0"/>
              </a:rPr>
              <a:t>The patient was admitted </a:t>
            </a:r>
            <a:r>
              <a:rPr lang="en-US" sz="4400" dirty="0" smtClean="0">
                <a:latin typeface="Perpetua" pitchFamily="18" charset="0"/>
              </a:rPr>
              <a:t>to </a:t>
            </a:r>
            <a:r>
              <a:rPr lang="en-US" sz="4400" dirty="0">
                <a:latin typeface="Perpetua" pitchFamily="18" charset="0"/>
              </a:rPr>
              <a:t>IPD for further management</a:t>
            </a:r>
            <a:endParaRPr lang="en-IN" sz="4400" dirty="0"/>
          </a:p>
        </p:txBody>
      </p:sp>
    </p:spTree>
    <p:extLst>
      <p:ext uri="{BB962C8B-B14F-4D97-AF65-F5344CB8AC3E}">
        <p14:creationId xmlns:p14="http://schemas.microsoft.com/office/powerpoint/2010/main" val="2851765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REATMENT PLAN ADOPTED"/>
          <p:cNvSpPr txBox="1">
            <a:spLocks noGrp="1"/>
          </p:cNvSpPr>
          <p:nvPr>
            <p:ph type="title"/>
          </p:nvPr>
        </p:nvSpPr>
        <p:spPr>
          <a:xfrm>
            <a:off x="2376365" y="-1127610"/>
            <a:ext cx="20269201" cy="2272842"/>
          </a:xfrm>
          <a:prstGeom prst="rect">
            <a:avLst/>
          </a:prstGeom>
        </p:spPr>
        <p:txBody>
          <a:bodyPr/>
          <a:lstStyle>
            <a:lvl1pPr>
              <a:defRPr sz="6600"/>
            </a:lvl1pPr>
          </a:lstStyle>
          <a:p>
            <a:r>
              <a:t>TREATMENT PLAN ADOPTED</a:t>
            </a:r>
          </a:p>
        </p:txBody>
      </p:sp>
      <p:pic>
        <p:nvPicPr>
          <p:cNvPr id="200" name="IMG_1687.jpeg" descr="IMG_1687.jpeg"/>
          <p:cNvPicPr>
            <a:picLocks noChangeAspect="1"/>
          </p:cNvPicPr>
          <p:nvPr/>
        </p:nvPicPr>
        <p:blipFill>
          <a:blip r:embed="rId2">
            <a:extLst/>
          </a:blip>
          <a:stretch>
            <a:fillRect/>
          </a:stretch>
        </p:blipFill>
        <p:spPr>
          <a:xfrm>
            <a:off x="606713" y="1303004"/>
            <a:ext cx="23170574" cy="1110999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he result of treatment was assessed on the basis of Visual Analogue Scale (VAS), Stiffness, Tenderness Gradation, and Range of Movements using a Goniometer. Before and after treatments were assessed and it is described in Figure 1, 2 and 3."/>
          <p:cNvSpPr txBox="1">
            <a:spLocks noGrp="1"/>
          </p:cNvSpPr>
          <p:nvPr>
            <p:ph type="body" sz="quarter" idx="21"/>
          </p:nvPr>
        </p:nvSpPr>
        <p:spPr>
          <a:xfrm>
            <a:off x="310680" y="-774848"/>
            <a:ext cx="23474608" cy="8208770"/>
          </a:xfrm>
          <a:prstGeom prst="rect">
            <a:avLst/>
          </a:prstGeom>
        </p:spPr>
        <p:txBody>
          <a:bodyPr>
            <a:normAutofit/>
          </a:bodyPr>
          <a:lstStyle/>
          <a:p>
            <a:pPr algn="l"/>
            <a:r>
              <a:rPr sz="4400" b="0" dirty="0">
                <a:latin typeface="Perpetua" pitchFamily="18" charset="0"/>
              </a:rPr>
              <a:t>The result of treatment was assessed on the basis of Visual Analogue Scale (VAS), Stiffness, Tenderness Gradation, and Range of Movements using a Goniometer. Before and after treatments were assessed and it is described in Figure 1, 2 and 3.</a:t>
            </a:r>
          </a:p>
        </p:txBody>
      </p:sp>
      <p:sp>
        <p:nvSpPr>
          <p:cNvPr id="203" name="RESULTS"/>
          <p:cNvSpPr txBox="1">
            <a:spLocks noGrp="1"/>
          </p:cNvSpPr>
          <p:nvPr>
            <p:ph type="title"/>
          </p:nvPr>
        </p:nvSpPr>
        <p:spPr>
          <a:xfrm>
            <a:off x="598712" y="0"/>
            <a:ext cx="20269200" cy="2272842"/>
          </a:xfrm>
          <a:prstGeom prst="rect">
            <a:avLst/>
          </a:prstGeom>
        </p:spPr>
        <p:txBody>
          <a:bodyPr/>
          <a:lstStyle/>
          <a:p>
            <a:r>
              <a:rPr dirty="0"/>
              <a:t>RESULTS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9992" y="4890989"/>
            <a:ext cx="11377264" cy="66247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696" y="4841776"/>
            <a:ext cx="9361040" cy="5990024"/>
          </a:xfrm>
          <a:prstGeom prst="rect">
            <a:avLst/>
          </a:prstGeom>
        </p:spPr>
      </p:pic>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29_Lookbook">
  <a:themeElements>
    <a:clrScheme name="29_Lookbook">
      <a:dk1>
        <a:srgbClr val="000000"/>
      </a:dk1>
      <a:lt1>
        <a:srgbClr val="FFFFFF"/>
      </a:lt1>
      <a:dk2>
        <a:srgbClr val="5E5E5E"/>
      </a:dk2>
      <a:lt2>
        <a:srgbClr val="D5D5D5"/>
      </a:lt2>
      <a:accent1>
        <a:srgbClr val="B9CAD3"/>
      </a:accent1>
      <a:accent2>
        <a:srgbClr val="8CBAD7"/>
      </a:accent2>
      <a:accent3>
        <a:srgbClr val="B5AFC4"/>
      </a:accent3>
      <a:accent4>
        <a:srgbClr val="E8A6B1"/>
      </a:accent4>
      <a:accent5>
        <a:srgbClr val="FF8A6E"/>
      </a:accent5>
      <a:accent6>
        <a:srgbClr val="E2CF91"/>
      </a:accent6>
      <a:hlink>
        <a:srgbClr val="0000FF"/>
      </a:hlink>
      <a:folHlink>
        <a:srgbClr val="FF00FF"/>
      </a:folHlink>
    </a:clrScheme>
    <a:fontScheme name="29_Lookbook">
      <a:majorFont>
        <a:latin typeface="Canela Bold"/>
        <a:ea typeface="Canela Bold"/>
        <a:cs typeface="Canela Bold"/>
      </a:majorFont>
      <a:minorFont>
        <a:latin typeface="Canela Bold"/>
        <a:ea typeface="Canela Bold"/>
        <a:cs typeface="Canela Bold"/>
      </a:minorFont>
    </a:fontScheme>
    <a:fmtScheme name="29_Lookboo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15431" rtl="0" fontAlgn="auto" latinLnBrk="0" hangingPunct="0">
          <a:lnSpc>
            <a:spcPct val="120000"/>
          </a:lnSpc>
          <a:spcBef>
            <a:spcPts val="0"/>
          </a:spcBef>
          <a:spcAft>
            <a:spcPts val="0"/>
          </a:spcAft>
          <a:buClrTx/>
          <a:buSzTx/>
          <a:buFontTx/>
          <a:buNone/>
          <a:tabLst/>
          <a:defRPr kumimoji="0" sz="3000" b="0" i="0" u="none" strike="noStrike" cap="none" spc="-59" normalizeH="0" baseline="0">
            <a:ln>
              <a:noFill/>
            </a:ln>
            <a:solidFill>
              <a:srgbClr val="FFFFFF"/>
            </a:solidFill>
            <a:effectLst/>
            <a:uFillTx/>
            <a:latin typeface="Canela Deck Bold"/>
            <a:ea typeface="Canela Deck Bold"/>
            <a:cs typeface="Canela Deck Bold"/>
            <a:sym typeface="Canela Deck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l" defTabSz="2438338" rtl="0" fontAlgn="auto" latinLnBrk="0" hangingPunct="0">
          <a:lnSpc>
            <a:spcPct val="80000"/>
          </a:lnSpc>
          <a:spcBef>
            <a:spcPts val="4200"/>
          </a:spcBef>
          <a:spcAft>
            <a:spcPts val="0"/>
          </a:spcAft>
          <a:buClrTx/>
          <a:buSzTx/>
          <a:buFontTx/>
          <a:buNone/>
          <a:tabLst/>
          <a:defRPr kumimoji="0" sz="4000" b="0" i="0" u="none" strike="noStrike" cap="none" spc="0" normalizeH="0" baseline="0">
            <a:ln>
              <a:noFill/>
            </a:ln>
            <a:solidFill>
              <a:srgbClr val="000000"/>
            </a:solidFill>
            <a:effectLst/>
            <a:uFillTx/>
            <a:latin typeface="Proxima Nova Medium"/>
            <a:ea typeface="Proxima Nova Medium"/>
            <a:cs typeface="Proxima Nova Medium"/>
            <a:sym typeface="Proxima Nova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150</TotalTime>
  <Words>2175</Words>
  <Application>Microsoft Office PowerPoint</Application>
  <PresentationFormat>Custom</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PowerPoint Presentation</vt:lpstr>
      <vt:lpstr>ABSTRACT </vt:lpstr>
      <vt:lpstr>PowerPoint Presentation</vt:lpstr>
      <vt:lpstr>INTRODUCTION </vt:lpstr>
      <vt:lpstr>CASE REPORT </vt:lpstr>
      <vt:lpstr>CLINICAL FINDINGS</vt:lpstr>
      <vt:lpstr>PowerPoint Presentation</vt:lpstr>
      <vt:lpstr>TREATMENT PLAN ADOPTED</vt:lpstr>
      <vt:lpstr>RESULTS</vt:lpstr>
      <vt:lpstr>PowerPoint Presentation</vt:lpstr>
      <vt:lpstr>DISCUSSION </vt:lpstr>
      <vt:lpstr>PowerPoint Presentation</vt:lpstr>
      <vt:lpstr>PowerPoint Presentation</vt:lpstr>
      <vt:lpstr>PowerPoint Presentation</vt:lpstr>
      <vt:lpstr>CONCLUSION</vt:lpstr>
      <vt:lpstr>REFERENCE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14</cp:revision>
  <dcterms:modified xsi:type="dcterms:W3CDTF">2024-02-15T11:59:34Z</dcterms:modified>
</cp:coreProperties>
</file>